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embeddedFontLst>
    <p:embeddedFont>
      <p:font typeface="Calibri" panose="020F0502020204030204" pitchFamily="34" charset="0"/>
      <p:regular r:id="rId9"/>
      <p:bold r:id="rId10"/>
      <p:italic r:id="rId11"/>
      <p:boldItalic r:id="rId12"/>
    </p:embeddedFont>
    <p:embeddedFont>
      <p:font typeface="Open Sans" panose="020B0606030504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28F659-7551-4B3E-85AF-012040AD8EDE}">
  <a:tblStyle styleId="{5828F659-7551-4B3E-85AF-012040AD8EDE}"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2839531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988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842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6867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2168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1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422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Shape 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 name="Shape 2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7" name="Shape 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alphaModFix/>
          </a:blip>
          <a:srcRect/>
          <a:stretch/>
        </p:blipFill>
        <p:spPr>
          <a:xfrm>
            <a:off x="2794860" y="2147404"/>
            <a:ext cx="713610" cy="707991"/>
          </a:xfrm>
          <a:prstGeom prst="rect">
            <a:avLst/>
          </a:prstGeom>
          <a:noFill/>
          <a:ln>
            <a:noFill/>
          </a:ln>
        </p:spPr>
      </p:pic>
      <p:sp>
        <p:nvSpPr>
          <p:cNvPr id="85" name="Shape 85"/>
          <p:cNvSpPr/>
          <p:nvPr/>
        </p:nvSpPr>
        <p:spPr>
          <a:xfrm>
            <a:off x="0" y="0"/>
            <a:ext cx="12192000" cy="888521"/>
          </a:xfrm>
          <a:prstGeom prst="rect">
            <a:avLst/>
          </a:prstGeom>
          <a:solidFill>
            <a:srgbClr val="FF530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b="0" i="0" u="none" strike="noStrike" cap="none">
                <a:solidFill>
                  <a:schemeClr val="lt1"/>
                </a:solidFill>
                <a:latin typeface="Open Sans"/>
                <a:ea typeface="Open Sans"/>
                <a:cs typeface="Open Sans"/>
                <a:sym typeface="Open Sans"/>
              </a:rPr>
              <a:t>GXP2100 Series High-End IP Phone Battle Card</a:t>
            </a:r>
            <a:endParaRPr/>
          </a:p>
        </p:txBody>
      </p:sp>
      <p:sp>
        <p:nvSpPr>
          <p:cNvPr id="86" name="Shape 86"/>
          <p:cNvSpPr txBox="1"/>
          <p:nvPr/>
        </p:nvSpPr>
        <p:spPr>
          <a:xfrm>
            <a:off x="111055" y="937680"/>
            <a:ext cx="3445947"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rgbClr val="0070C0"/>
                </a:solidFill>
                <a:latin typeface="Open Sans"/>
                <a:ea typeface="Open Sans"/>
                <a:cs typeface="Open Sans"/>
                <a:sym typeface="Open Sans"/>
              </a:rPr>
              <a:t>Which Phone is Right for You? </a:t>
            </a:r>
            <a:endParaRPr/>
          </a:p>
        </p:txBody>
      </p:sp>
      <p:sp>
        <p:nvSpPr>
          <p:cNvPr id="87" name="Shape 87"/>
          <p:cNvSpPr txBox="1"/>
          <p:nvPr/>
        </p:nvSpPr>
        <p:spPr>
          <a:xfrm>
            <a:off x="7699248" y="937680"/>
            <a:ext cx="2984740"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rgbClr val="0070C0"/>
                </a:solidFill>
                <a:latin typeface="Open Sans"/>
                <a:ea typeface="Open Sans"/>
                <a:cs typeface="Open Sans"/>
                <a:sym typeface="Open Sans"/>
              </a:rPr>
              <a:t>Competitive Features</a:t>
            </a:r>
            <a:endParaRPr/>
          </a:p>
        </p:txBody>
      </p:sp>
      <p:sp>
        <p:nvSpPr>
          <p:cNvPr id="88" name="Shape 88"/>
          <p:cNvSpPr txBox="1"/>
          <p:nvPr/>
        </p:nvSpPr>
        <p:spPr>
          <a:xfrm>
            <a:off x="111055" y="1328739"/>
            <a:ext cx="7371898" cy="800219"/>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1150" dirty="0">
                <a:solidFill>
                  <a:schemeClr val="dk1"/>
                </a:solidFill>
                <a:latin typeface="Open Sans"/>
                <a:ea typeface="Open Sans"/>
                <a:cs typeface="Open Sans"/>
                <a:sym typeface="Open Sans"/>
              </a:rPr>
              <a:t>Our High-End IP phones are designed for users who are often on the phone and need access to advanced features, line support </a:t>
            </a:r>
            <a:r>
              <a:rPr lang="en-US" sz="1150" dirty="0" smtClean="0">
                <a:solidFill>
                  <a:schemeClr val="dk1"/>
                </a:solidFill>
                <a:latin typeface="Open Sans"/>
                <a:ea typeface="Open Sans"/>
                <a:cs typeface="Open Sans"/>
                <a:sym typeface="Open Sans"/>
              </a:rPr>
              <a:t>and powerful </a:t>
            </a:r>
            <a:r>
              <a:rPr lang="en-US" sz="1150" dirty="0">
                <a:solidFill>
                  <a:schemeClr val="dk1"/>
                </a:solidFill>
                <a:latin typeface="Open Sans"/>
                <a:ea typeface="Open Sans"/>
                <a:cs typeface="Open Sans"/>
                <a:sym typeface="Open Sans"/>
              </a:rPr>
              <a:t>usability options. The GXP2100 series comes with many options for mid to high call volumes, and offer advanced features including Bluetooth, multiple BLF key styles, extension modules and more. See below to choose the model that fits best for your next deployment. </a:t>
            </a:r>
            <a:endParaRPr dirty="0"/>
          </a:p>
        </p:txBody>
      </p:sp>
      <p:sp>
        <p:nvSpPr>
          <p:cNvPr id="89" name="Shape 89"/>
          <p:cNvSpPr txBox="1"/>
          <p:nvPr/>
        </p:nvSpPr>
        <p:spPr>
          <a:xfrm>
            <a:off x="7706919" y="1307012"/>
            <a:ext cx="4458199" cy="3921586"/>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Gigabit ports, HD audio, Bluetooth and EHS standard on each phone</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More features for your money – high call capacity, premium functionality, color screens, sleek design and more</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Multiple BLF key options to fit many user types, including built-in BLF, virtual on-screen or through extension modules</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Integrated Bluetooth for headsets, and syncing contacts and calls from mobile phones</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Power supplies always included</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Market-leading security including SIP/TLS, SRTP, AES-256 </a:t>
            </a:r>
            <a:br>
              <a:rPr lang="en-US" sz="1150">
                <a:solidFill>
                  <a:schemeClr val="dk1"/>
                </a:solidFill>
                <a:latin typeface="Open Sans"/>
                <a:ea typeface="Open Sans"/>
                <a:cs typeface="Open Sans"/>
                <a:sym typeface="Open Sans"/>
              </a:rPr>
            </a:br>
            <a:r>
              <a:rPr lang="en-US" sz="1150">
                <a:solidFill>
                  <a:schemeClr val="dk1"/>
                </a:solidFill>
                <a:latin typeface="Open Sans"/>
                <a:ea typeface="Open Sans"/>
                <a:cs typeface="Open Sans"/>
                <a:sym typeface="Open Sans"/>
              </a:rPr>
              <a:t>and 802.1x</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Multi-language including German, Italian, French, Spanish, Portuguese, Russian, Japanese and more</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GAPs automatic provisioning service available for ITSPs and IT administrators to quickly mass-deploy devices</a:t>
            </a:r>
            <a:endParaRPr/>
          </a:p>
          <a:p>
            <a:pPr marL="171450" marR="0" lvl="0" indent="-171450" algn="l" rtl="0">
              <a:spcBef>
                <a:spcPts val="800"/>
              </a:spcBef>
              <a:spcAft>
                <a:spcPts val="0"/>
              </a:spcAft>
              <a:buClr>
                <a:schemeClr val="dk1"/>
              </a:buClr>
              <a:buSzPts val="1150"/>
              <a:buFont typeface="Arial"/>
              <a:buChar char="•"/>
            </a:pPr>
            <a:r>
              <a:rPr lang="en-US" sz="1150">
                <a:solidFill>
                  <a:schemeClr val="dk1"/>
                </a:solidFill>
                <a:latin typeface="Open Sans"/>
                <a:ea typeface="Open Sans"/>
                <a:cs typeface="Open Sans"/>
                <a:sym typeface="Open Sans"/>
              </a:rPr>
              <a:t>Zero Config and Auto Discovery for automated provisioning when used with the UCM series IP PBX</a:t>
            </a:r>
            <a:endParaRPr/>
          </a:p>
        </p:txBody>
      </p:sp>
      <p:graphicFrame>
        <p:nvGraphicFramePr>
          <p:cNvPr id="90" name="Shape 90"/>
          <p:cNvGraphicFramePr/>
          <p:nvPr/>
        </p:nvGraphicFramePr>
        <p:xfrm>
          <a:off x="90276" y="2777751"/>
          <a:ext cx="7371900" cy="3997950"/>
        </p:xfrm>
        <a:graphic>
          <a:graphicData uri="http://schemas.openxmlformats.org/drawingml/2006/table">
            <a:tbl>
              <a:tblPr firstRow="1" bandRow="1">
                <a:noFill/>
                <a:tableStyleId>{5828F659-7551-4B3E-85AF-012040AD8EDE}</a:tableStyleId>
              </a:tblPr>
              <a:tblGrid>
                <a:gridCol w="1306275"/>
                <a:gridCol w="1213125"/>
                <a:gridCol w="1213125"/>
                <a:gridCol w="1213125"/>
                <a:gridCol w="1213125"/>
                <a:gridCol w="1213125"/>
              </a:tblGrid>
              <a:tr h="225350">
                <a:tc>
                  <a:txBody>
                    <a:bodyPr/>
                    <a:lstStyle/>
                    <a:p>
                      <a:pPr marL="0" marR="0" lvl="0" indent="0" algn="l" rtl="0">
                        <a:lnSpc>
                          <a:spcPct val="107000"/>
                        </a:lnSpc>
                        <a:spcBef>
                          <a:spcPts val="0"/>
                        </a:spcBef>
                        <a:spcAft>
                          <a:spcPts val="0"/>
                        </a:spcAft>
                        <a:buNone/>
                      </a:pPr>
                      <a:r>
                        <a:rPr lang="en-US" sz="1000" b="1" u="none" strike="noStrike" cap="none" dirty="0">
                          <a:latin typeface="Open Sans"/>
                          <a:ea typeface="Open Sans"/>
                          <a:cs typeface="Open Sans"/>
                          <a:sym typeface="Open Sans"/>
                        </a:rPr>
                        <a:t>Model</a:t>
                      </a:r>
                      <a:endParaRPr sz="1100" u="none" strike="noStrike" cap="none" dirty="0">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T w="9525" cap="flat" cmpd="sng">
                      <a:solidFill>
                        <a:srgbClr val="000000">
                          <a:alpha val="0"/>
                        </a:srgbClr>
                      </a:solidFill>
                      <a:prstDash val="solid"/>
                      <a:round/>
                      <a:headEnd type="none" w="sm" len="sm"/>
                      <a:tailEnd type="none" w="sm" len="sm"/>
                    </a:lnT>
                  </a:tcPr>
                </a:tc>
                <a:tc>
                  <a:txBody>
                    <a:bodyPr/>
                    <a:lstStyle/>
                    <a:p>
                      <a:pPr marL="0" marR="0" lvl="0" indent="0" algn="ctr" rtl="0">
                        <a:lnSpc>
                          <a:spcPct val="107000"/>
                        </a:lnSpc>
                        <a:spcBef>
                          <a:spcPts val="0"/>
                        </a:spcBef>
                        <a:spcAft>
                          <a:spcPts val="0"/>
                        </a:spcAft>
                        <a:buNone/>
                      </a:pPr>
                      <a:r>
                        <a:rPr lang="en-US" sz="1100" b="1" u="none" strike="noStrike" cap="none">
                          <a:latin typeface="Open Sans"/>
                          <a:ea typeface="Open Sans"/>
                          <a:cs typeface="Open Sans"/>
                          <a:sym typeface="Open Sans"/>
                        </a:rPr>
                        <a:t>GXP2130v2</a:t>
                      </a:r>
                      <a:endParaRPr sz="1100" u="none" strike="noStrike" cap="none">
                        <a:latin typeface="Calibri"/>
                        <a:ea typeface="Calibri"/>
                        <a:cs typeface="Calibri"/>
                        <a:sym typeface="Calibri"/>
                      </a:endParaRPr>
                    </a:p>
                  </a:txBody>
                  <a:tcPr marL="68575" marR="68575" marT="0" marB="0" anchor="ctr">
                    <a:lnT w="9525" cap="flat" cmpd="sng">
                      <a:solidFill>
                        <a:srgbClr val="000000">
                          <a:alpha val="0"/>
                        </a:srgbClr>
                      </a:solidFill>
                      <a:prstDash val="solid"/>
                      <a:round/>
                      <a:headEnd type="none" w="sm" len="sm"/>
                      <a:tailEnd type="none" w="sm" len="sm"/>
                    </a:lnT>
                  </a:tcPr>
                </a:tc>
                <a:tc>
                  <a:txBody>
                    <a:bodyPr/>
                    <a:lstStyle/>
                    <a:p>
                      <a:pPr marL="0" marR="0" lvl="0" indent="0" algn="ctr" rtl="0">
                        <a:lnSpc>
                          <a:spcPct val="107000"/>
                        </a:lnSpc>
                        <a:spcBef>
                          <a:spcPts val="0"/>
                        </a:spcBef>
                        <a:spcAft>
                          <a:spcPts val="0"/>
                        </a:spcAft>
                        <a:buNone/>
                      </a:pPr>
                      <a:r>
                        <a:rPr lang="en-US" sz="1100" b="1" u="none" strike="noStrike" cap="none">
                          <a:latin typeface="Open Sans"/>
                          <a:ea typeface="Open Sans"/>
                          <a:cs typeface="Open Sans"/>
                          <a:sym typeface="Open Sans"/>
                        </a:rPr>
                        <a:t>GXP2135</a:t>
                      </a:r>
                      <a:endParaRPr sz="1100" u="none" strike="noStrike" cap="none">
                        <a:latin typeface="Calibri"/>
                        <a:ea typeface="Calibri"/>
                        <a:cs typeface="Calibri"/>
                        <a:sym typeface="Calibri"/>
                      </a:endParaRPr>
                    </a:p>
                  </a:txBody>
                  <a:tcPr marL="68575" marR="68575" marT="0" marB="0">
                    <a:lnT w="9525" cap="flat" cmpd="sng">
                      <a:solidFill>
                        <a:srgbClr val="000000">
                          <a:alpha val="0"/>
                        </a:srgbClr>
                      </a:solidFill>
                      <a:prstDash val="solid"/>
                      <a:round/>
                      <a:headEnd type="none" w="sm" len="sm"/>
                      <a:tailEnd type="none" w="sm" len="sm"/>
                    </a:lnT>
                  </a:tcPr>
                </a:tc>
                <a:tc>
                  <a:txBody>
                    <a:bodyPr/>
                    <a:lstStyle/>
                    <a:p>
                      <a:pPr marL="0" marR="0" lvl="0" indent="0" algn="ctr" rtl="0">
                        <a:lnSpc>
                          <a:spcPct val="107000"/>
                        </a:lnSpc>
                        <a:spcBef>
                          <a:spcPts val="0"/>
                        </a:spcBef>
                        <a:spcAft>
                          <a:spcPts val="0"/>
                        </a:spcAft>
                        <a:buNone/>
                      </a:pPr>
                      <a:r>
                        <a:rPr lang="en-US" sz="1100" b="1" u="none" strike="noStrike" cap="none">
                          <a:latin typeface="Open Sans"/>
                          <a:ea typeface="Open Sans"/>
                          <a:cs typeface="Open Sans"/>
                          <a:sym typeface="Open Sans"/>
                        </a:rPr>
                        <a:t>GXP2140</a:t>
                      </a:r>
                      <a:endParaRPr sz="1100" u="none" strike="noStrike" cap="none">
                        <a:latin typeface="Calibri"/>
                        <a:ea typeface="Calibri"/>
                        <a:cs typeface="Calibri"/>
                        <a:sym typeface="Calibri"/>
                      </a:endParaRPr>
                    </a:p>
                  </a:txBody>
                  <a:tcPr marL="68575" marR="68575" marT="0" marB="0" anchor="ctr">
                    <a:lnT w="9525" cap="flat" cmpd="sng">
                      <a:solidFill>
                        <a:srgbClr val="000000">
                          <a:alpha val="0"/>
                        </a:srgbClr>
                      </a:solidFill>
                      <a:prstDash val="solid"/>
                      <a:round/>
                      <a:headEnd type="none" w="sm" len="sm"/>
                      <a:tailEnd type="none" w="sm" len="sm"/>
                    </a:lnT>
                  </a:tcPr>
                </a:tc>
                <a:tc>
                  <a:txBody>
                    <a:bodyPr/>
                    <a:lstStyle/>
                    <a:p>
                      <a:pPr marL="0" marR="0" lvl="0" indent="0" algn="ctr" rtl="0">
                        <a:lnSpc>
                          <a:spcPct val="107000"/>
                        </a:lnSpc>
                        <a:spcBef>
                          <a:spcPts val="0"/>
                        </a:spcBef>
                        <a:spcAft>
                          <a:spcPts val="0"/>
                        </a:spcAft>
                        <a:buNone/>
                      </a:pPr>
                      <a:r>
                        <a:rPr lang="en-US" sz="1100" b="1" u="none" strike="noStrike" cap="none">
                          <a:latin typeface="Open Sans"/>
                          <a:ea typeface="Open Sans"/>
                          <a:cs typeface="Open Sans"/>
                          <a:sym typeface="Open Sans"/>
                        </a:rPr>
                        <a:t>GXP2160</a:t>
                      </a:r>
                      <a:endParaRPr sz="1100" u="none" strike="noStrike" cap="none">
                        <a:latin typeface="Calibri"/>
                        <a:ea typeface="Calibri"/>
                        <a:cs typeface="Calibri"/>
                        <a:sym typeface="Calibri"/>
                      </a:endParaRPr>
                    </a:p>
                  </a:txBody>
                  <a:tcPr marL="68575" marR="68575" marT="0" marB="0" anchor="ctr">
                    <a:lnT w="9525" cap="flat" cmpd="sng">
                      <a:solidFill>
                        <a:srgbClr val="000000">
                          <a:alpha val="0"/>
                        </a:srgbClr>
                      </a:solidFill>
                      <a:prstDash val="solid"/>
                      <a:round/>
                      <a:headEnd type="none" w="sm" len="sm"/>
                      <a:tailEnd type="none" w="sm" len="sm"/>
                    </a:lnT>
                  </a:tcPr>
                </a:tc>
                <a:tc>
                  <a:txBody>
                    <a:bodyPr/>
                    <a:lstStyle/>
                    <a:p>
                      <a:pPr marL="0" marR="0" lvl="0" indent="0" algn="ctr" rtl="0">
                        <a:lnSpc>
                          <a:spcPct val="107000"/>
                        </a:lnSpc>
                        <a:spcBef>
                          <a:spcPts val="0"/>
                        </a:spcBef>
                        <a:spcAft>
                          <a:spcPts val="0"/>
                        </a:spcAft>
                        <a:buNone/>
                      </a:pPr>
                      <a:r>
                        <a:rPr lang="en-US" sz="1100" b="1" u="none" strike="noStrike" cap="none">
                          <a:latin typeface="Open Sans"/>
                          <a:ea typeface="Open Sans"/>
                          <a:cs typeface="Open Sans"/>
                          <a:sym typeface="Open Sans"/>
                        </a:rPr>
                        <a:t>GXP2170</a:t>
                      </a:r>
                      <a:endParaRPr sz="1100" u="none" strike="noStrike" cap="none">
                        <a:latin typeface="Calibri"/>
                        <a:ea typeface="Calibri"/>
                        <a:cs typeface="Calibri"/>
                        <a:sym typeface="Calibri"/>
                      </a:endParaRPr>
                    </a:p>
                  </a:txBody>
                  <a:tcPr marL="68575" marR="68575" marT="0" marB="0">
                    <a:lnT w="9525" cap="flat" cmpd="sng">
                      <a:solidFill>
                        <a:srgbClr val="000000">
                          <a:alpha val="0"/>
                        </a:srgbClr>
                      </a:solidFill>
                      <a:prstDash val="solid"/>
                      <a:round/>
                      <a:headEnd type="none" w="sm" len="sm"/>
                      <a:tailEnd type="none" w="sm" len="sm"/>
                    </a:lnT>
                  </a:tcPr>
                </a:tc>
              </a:tr>
              <a:tr h="32465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Lines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3 Lines, 3 SIP Accounts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8 Lines, 4 SIP Accounts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 Lines, 4 SIP Accounts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6 Lines, 6 SIP Accounts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12 Lines, 6 SIP Accounts</a:t>
                      </a:r>
                      <a:endParaRPr sz="1100" u="none" strike="noStrike" cap="none">
                        <a:latin typeface="Calibri"/>
                        <a:ea typeface="Calibri"/>
                        <a:cs typeface="Calibri"/>
                        <a:sym typeface="Calibri"/>
                      </a:endParaRPr>
                    </a:p>
                  </a:txBody>
                  <a:tcPr marL="68575" marR="68575" marT="0" marB="0" anchor="ct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Conferencing</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4-Way</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5-Way</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5-Way</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5-Way</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5-Way</a:t>
                      </a:r>
                      <a:endParaRPr sz="1100" u="none" strike="noStrike" cap="none">
                        <a:latin typeface="Calibri"/>
                        <a:ea typeface="Calibri"/>
                        <a:cs typeface="Calibri"/>
                        <a:sym typeface="Calibri"/>
                      </a:endParaRPr>
                    </a:p>
                  </a:txBody>
                  <a:tcPr marL="68575" marR="68575" marT="0" marB="0" anchor="ct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Phonebook Size</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2000</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Soft Keys</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 XML Programmable Keys</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2225">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Display</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320 x 240 TFT </a:t>
                      </a:r>
                      <a:br>
                        <a:rPr lang="en-US" sz="850" u="none" strike="noStrike" cap="none">
                          <a:solidFill>
                            <a:srgbClr val="000000"/>
                          </a:solidFill>
                          <a:latin typeface="Open Sans"/>
                          <a:ea typeface="Open Sans"/>
                          <a:cs typeface="Open Sans"/>
                          <a:sym typeface="Open Sans"/>
                        </a:rPr>
                      </a:br>
                      <a:r>
                        <a:rPr lang="en-US" sz="850" u="none" strike="noStrike" cap="none">
                          <a:solidFill>
                            <a:srgbClr val="000000"/>
                          </a:solidFill>
                          <a:latin typeface="Open Sans"/>
                          <a:ea typeface="Open Sans"/>
                          <a:cs typeface="Open Sans"/>
                          <a:sym typeface="Open Sans"/>
                        </a:rPr>
                        <a:t>Color LCD</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320 x 240 TFT </a:t>
                      </a:r>
                      <a:br>
                        <a:rPr lang="en-US" sz="850" u="none" strike="noStrike" cap="none">
                          <a:solidFill>
                            <a:srgbClr val="000000"/>
                          </a:solidFill>
                          <a:latin typeface="Open Sans"/>
                          <a:ea typeface="Open Sans"/>
                          <a:cs typeface="Open Sans"/>
                          <a:sym typeface="Open Sans"/>
                        </a:rPr>
                      </a:br>
                      <a:r>
                        <a:rPr lang="en-US" sz="850" u="none" strike="noStrike" cap="none">
                          <a:solidFill>
                            <a:srgbClr val="000000"/>
                          </a:solidFill>
                          <a:latin typeface="Open Sans"/>
                          <a:ea typeface="Open Sans"/>
                          <a:cs typeface="Open Sans"/>
                          <a:sym typeface="Open Sans"/>
                        </a:rPr>
                        <a:t>Color LCD</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480 x 272 TFT </a:t>
                      </a:r>
                      <a:br>
                        <a:rPr lang="en-US" sz="850" u="none" strike="noStrike" cap="none">
                          <a:solidFill>
                            <a:srgbClr val="000000"/>
                          </a:solidFill>
                          <a:latin typeface="Open Sans"/>
                          <a:ea typeface="Open Sans"/>
                          <a:cs typeface="Open Sans"/>
                          <a:sym typeface="Open Sans"/>
                        </a:rPr>
                      </a:br>
                      <a:r>
                        <a:rPr lang="en-US" sz="850" u="none" strike="noStrike" cap="none">
                          <a:solidFill>
                            <a:srgbClr val="000000"/>
                          </a:solidFill>
                          <a:latin typeface="Open Sans"/>
                          <a:ea typeface="Open Sans"/>
                          <a:cs typeface="Open Sans"/>
                          <a:sym typeface="Open Sans"/>
                        </a:rPr>
                        <a:t>Color LCD</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480 x 272 TFT </a:t>
                      </a:r>
                      <a:br>
                        <a:rPr lang="en-US" sz="850" u="none" strike="noStrike" cap="none">
                          <a:solidFill>
                            <a:srgbClr val="000000"/>
                          </a:solidFill>
                          <a:latin typeface="Open Sans"/>
                          <a:ea typeface="Open Sans"/>
                          <a:cs typeface="Open Sans"/>
                          <a:sym typeface="Open Sans"/>
                        </a:rPr>
                      </a:br>
                      <a:r>
                        <a:rPr lang="en-US" sz="850" u="none" strike="noStrike" cap="none">
                          <a:solidFill>
                            <a:srgbClr val="000000"/>
                          </a:solidFill>
                          <a:latin typeface="Open Sans"/>
                          <a:ea typeface="Open Sans"/>
                          <a:cs typeface="Open Sans"/>
                          <a:sym typeface="Open Sans"/>
                        </a:rPr>
                        <a:t>Color LCD</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480 x 272 TFT </a:t>
                      </a:r>
                      <a:br>
                        <a:rPr lang="en-US" sz="850" u="none" strike="noStrike" cap="none">
                          <a:solidFill>
                            <a:srgbClr val="000000"/>
                          </a:solidFill>
                          <a:latin typeface="Open Sans"/>
                          <a:ea typeface="Open Sans"/>
                          <a:cs typeface="Open Sans"/>
                          <a:sym typeface="Open Sans"/>
                        </a:rPr>
                      </a:br>
                      <a:r>
                        <a:rPr lang="en-US" sz="850" u="none" strike="noStrike" cap="none">
                          <a:solidFill>
                            <a:srgbClr val="000000"/>
                          </a:solidFill>
                          <a:latin typeface="Open Sans"/>
                          <a:ea typeface="Open Sans"/>
                          <a:cs typeface="Open Sans"/>
                          <a:sym typeface="Open Sans"/>
                        </a:rPr>
                        <a:t>Color LCD</a:t>
                      </a:r>
                      <a:endParaRPr sz="1100" u="none" strike="noStrike" cap="none">
                        <a:latin typeface="Calibri"/>
                        <a:ea typeface="Calibri"/>
                        <a:cs typeface="Calibri"/>
                        <a:sym typeface="Calibri"/>
                      </a:endParaRPr>
                    </a:p>
                  </a:txBody>
                  <a:tcPr marL="68575" marR="68575" marT="0" marB="0" anchor="ctr"/>
                </a:tc>
              </a:tr>
              <a:tr h="228600">
                <a:tc>
                  <a:txBody>
                    <a:bodyPr/>
                    <a:lstStyle/>
                    <a:p>
                      <a:pPr marL="0" marR="0" lvl="0" indent="0" algn="l" rtl="0">
                        <a:lnSpc>
                          <a:spcPct val="107000"/>
                        </a:lnSpc>
                        <a:spcBef>
                          <a:spcPts val="0"/>
                        </a:spcBef>
                        <a:spcAft>
                          <a:spcPts val="0"/>
                        </a:spcAft>
                        <a:buNone/>
                      </a:pPr>
                      <a:r>
                        <a:rPr lang="en-US" sz="1000" b="1" u="none" strike="noStrike" cap="none" dirty="0">
                          <a:latin typeface="Open Sans"/>
                          <a:ea typeface="Open Sans"/>
                          <a:cs typeface="Open Sans"/>
                          <a:sym typeface="Open Sans"/>
                        </a:rPr>
                        <a:t>BLF Keys</a:t>
                      </a:r>
                      <a:endParaRPr sz="1100" u="none" strike="noStrike" cap="none" dirty="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8 + 12 Virtual Keys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32 Virtual Keys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16 Virtual Keys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24 + 24 Virtual Keys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48 Virtual Keys</a:t>
                      </a:r>
                      <a:endParaRPr sz="1100" u="none" strike="noStrike" cap="none">
                        <a:latin typeface="Calibri"/>
                        <a:ea typeface="Calibri"/>
                        <a:cs typeface="Calibri"/>
                        <a:sym typeface="Calibri"/>
                      </a:endParaRPr>
                    </a:p>
                  </a:txBody>
                  <a:tcPr marL="68575" marR="68575" marT="0" marB="0" anchor="ctr"/>
                </a:tc>
              </a:tr>
              <a:tr h="352525">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Extension Module</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No</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No</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Up to 4 GXP2000EXTs</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No</a:t>
                      </a:r>
                      <a:endParaRPr sz="1100" u="none" strike="noStrike" cap="none">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Up to 4 GXP2000EXTs</a:t>
                      </a:r>
                      <a:endParaRPr sz="1100" u="none" strike="noStrike" cap="none">
                        <a:latin typeface="Calibri"/>
                        <a:ea typeface="Calibri"/>
                        <a:cs typeface="Calibri"/>
                        <a:sym typeface="Calibri"/>
                      </a:endParaRPr>
                    </a:p>
                  </a:txBody>
                  <a:tcPr marL="68575" marR="68575" marT="0" marB="0" anchor="ct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HD Audio</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dirty="0">
                          <a:solidFill>
                            <a:srgbClr val="000000"/>
                          </a:solidFill>
                          <a:latin typeface="Open Sans"/>
                          <a:ea typeface="Open Sans"/>
                          <a:cs typeface="Open Sans"/>
                          <a:sym typeface="Open Sans"/>
                        </a:rPr>
                        <a:t>Yes</a:t>
                      </a:r>
                      <a:endParaRPr sz="1100" u="none" strike="noStrike" cap="none" dirty="0">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Auxiliary Ports</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PoE, RJ9, EHS</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Bluetooth</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Yes</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POE</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Yes</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Network Ports</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Two 10/100/1000 Gigabit Ports</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Voice Codecs</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G.729A/B, G.711u/a-law, G.726, G.722, G.723, iLBC, OPUS, DTMF</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Security</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Clr>
                          <a:srgbClr val="000000"/>
                        </a:buClr>
                        <a:buSzPts val="850"/>
                        <a:buFont typeface="Open Sans"/>
                        <a:buNone/>
                      </a:pPr>
                      <a:r>
                        <a:rPr lang="en-US" sz="850" u="none" strike="noStrike" cap="none">
                          <a:solidFill>
                            <a:srgbClr val="000000"/>
                          </a:solidFill>
                          <a:latin typeface="Open Sans"/>
                          <a:ea typeface="Open Sans"/>
                          <a:cs typeface="Open Sans"/>
                          <a:sym typeface="Open Sans"/>
                        </a:rPr>
                        <a:t>SIP/TLS, SRTP, AES-256, 802.1x</a:t>
                      </a:r>
                      <a:endParaRPr sz="85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a:txBody>
                    <a:bodyPr/>
                    <a:lstStyle/>
                    <a:p>
                      <a:pPr marL="0" marR="0" lvl="0" indent="0" algn="l" rtl="0">
                        <a:lnSpc>
                          <a:spcPct val="107000"/>
                        </a:lnSpc>
                        <a:spcBef>
                          <a:spcPts val="0"/>
                        </a:spcBef>
                        <a:spcAft>
                          <a:spcPts val="0"/>
                        </a:spcAft>
                        <a:buNone/>
                      </a:pPr>
                      <a:r>
                        <a:rPr lang="en-US" sz="1000" b="1" u="none" strike="noStrike" cap="none">
                          <a:latin typeface="Open Sans"/>
                          <a:ea typeface="Open Sans"/>
                          <a:cs typeface="Open Sans"/>
                          <a:sym typeface="Open Sans"/>
                        </a:rPr>
                        <a:t>Provisioning</a:t>
                      </a:r>
                      <a:endParaRPr sz="1100" u="none" strike="noStrike" cap="none">
                        <a:latin typeface="Calibri"/>
                        <a:ea typeface="Calibri"/>
                        <a:cs typeface="Calibri"/>
                        <a:sym typeface="Calibri"/>
                      </a:endParaRPr>
                    </a:p>
                  </a:txBody>
                  <a:tcPr marL="68575" marR="68575" marT="0" marB="0" anchor="ctr"/>
                </a:tc>
                <a:tc gridSpan="5">
                  <a:txBody>
                    <a:bodyPr/>
                    <a:lstStyle/>
                    <a:p>
                      <a:pPr marL="0" marR="0" lvl="0" indent="0" algn="ctr" rtl="0">
                        <a:lnSpc>
                          <a:spcPct val="107000"/>
                        </a:lnSpc>
                        <a:spcBef>
                          <a:spcPts val="0"/>
                        </a:spcBef>
                        <a:spcAft>
                          <a:spcPts val="0"/>
                        </a:spcAft>
                        <a:buNone/>
                      </a:pPr>
                      <a:r>
                        <a:rPr lang="en-US" sz="850" u="none" strike="noStrike" cap="none">
                          <a:solidFill>
                            <a:srgbClr val="000000"/>
                          </a:solidFill>
                          <a:latin typeface="Open Sans"/>
                          <a:ea typeface="Open Sans"/>
                          <a:cs typeface="Open Sans"/>
                          <a:sym typeface="Open Sans"/>
                        </a:rPr>
                        <a:t>HTTP, HTTPS, FTP, TFTP, TR-069, XML</a:t>
                      </a:r>
                      <a:endParaRPr sz="1100" u="none" strike="noStrike" cap="none">
                        <a:latin typeface="Calibri"/>
                        <a:ea typeface="Calibri"/>
                        <a:cs typeface="Calibri"/>
                        <a:sym typeface="Calibri"/>
                      </a:endParaRPr>
                    </a:p>
                  </a:txBody>
                  <a:tcPr marL="68575" marR="68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91" name="Shape 91"/>
          <p:cNvSpPr txBox="1"/>
          <p:nvPr/>
        </p:nvSpPr>
        <p:spPr>
          <a:xfrm>
            <a:off x="7574393" y="6294497"/>
            <a:ext cx="1514114" cy="26161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100">
                <a:solidFill>
                  <a:srgbClr val="1E4E79"/>
                </a:solidFill>
                <a:latin typeface="Open Sans"/>
                <a:ea typeface="Open Sans"/>
                <a:cs typeface="Open Sans"/>
                <a:sym typeface="Open Sans"/>
              </a:rPr>
              <a:t>Color Screen</a:t>
            </a:r>
            <a:endParaRPr/>
          </a:p>
        </p:txBody>
      </p:sp>
      <p:sp>
        <p:nvSpPr>
          <p:cNvPr id="92" name="Shape 92"/>
          <p:cNvSpPr txBox="1"/>
          <p:nvPr/>
        </p:nvSpPr>
        <p:spPr>
          <a:xfrm>
            <a:off x="9193330" y="6294497"/>
            <a:ext cx="1388888" cy="26161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100">
                <a:solidFill>
                  <a:srgbClr val="1E4E79"/>
                </a:solidFill>
                <a:latin typeface="Open Sans"/>
                <a:ea typeface="Open Sans"/>
                <a:cs typeface="Open Sans"/>
                <a:sym typeface="Open Sans"/>
              </a:rPr>
              <a:t>Bluetooth</a:t>
            </a:r>
            <a:endParaRPr/>
          </a:p>
        </p:txBody>
      </p:sp>
      <p:sp>
        <p:nvSpPr>
          <p:cNvPr id="93" name="Shape 93"/>
          <p:cNvSpPr txBox="1"/>
          <p:nvPr/>
        </p:nvSpPr>
        <p:spPr>
          <a:xfrm>
            <a:off x="10634471" y="6294497"/>
            <a:ext cx="1839677" cy="26161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100">
                <a:solidFill>
                  <a:srgbClr val="1E4E79"/>
                </a:solidFill>
                <a:latin typeface="Open Sans"/>
                <a:ea typeface="Open Sans"/>
                <a:cs typeface="Open Sans"/>
                <a:sym typeface="Open Sans"/>
              </a:rPr>
              <a:t>Gigabit</a:t>
            </a:r>
            <a:endParaRPr/>
          </a:p>
        </p:txBody>
      </p:sp>
      <p:sp>
        <p:nvSpPr>
          <p:cNvPr id="94" name="Shape 94"/>
          <p:cNvSpPr txBox="1"/>
          <p:nvPr/>
        </p:nvSpPr>
        <p:spPr>
          <a:xfrm>
            <a:off x="10075653" y="642300"/>
            <a:ext cx="21163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pic>
        <p:nvPicPr>
          <p:cNvPr id="95" name="Shape 95"/>
          <p:cNvPicPr preferRelativeResize="0"/>
          <p:nvPr/>
        </p:nvPicPr>
        <p:blipFill rotWithShape="1">
          <a:blip r:embed="rId4">
            <a:alphaModFix/>
          </a:blip>
          <a:srcRect/>
          <a:stretch/>
        </p:blipFill>
        <p:spPr>
          <a:xfrm>
            <a:off x="9605246" y="5491541"/>
            <a:ext cx="541328" cy="771393"/>
          </a:xfrm>
          <a:prstGeom prst="rect">
            <a:avLst/>
          </a:prstGeom>
          <a:noFill/>
          <a:ln>
            <a:noFill/>
          </a:ln>
        </p:spPr>
      </p:pic>
      <p:pic>
        <p:nvPicPr>
          <p:cNvPr id="96" name="Shape 96"/>
          <p:cNvPicPr preferRelativeResize="0"/>
          <p:nvPr/>
        </p:nvPicPr>
        <p:blipFill rotWithShape="1">
          <a:blip r:embed="rId5">
            <a:alphaModFix/>
          </a:blip>
          <a:srcRect/>
          <a:stretch/>
        </p:blipFill>
        <p:spPr>
          <a:xfrm>
            <a:off x="11168646" y="5487590"/>
            <a:ext cx="757172" cy="775344"/>
          </a:xfrm>
          <a:prstGeom prst="rect">
            <a:avLst/>
          </a:prstGeom>
          <a:noFill/>
          <a:ln>
            <a:noFill/>
          </a:ln>
        </p:spPr>
      </p:pic>
      <p:pic>
        <p:nvPicPr>
          <p:cNvPr id="97" name="Shape 97"/>
          <p:cNvPicPr preferRelativeResize="0"/>
          <p:nvPr/>
        </p:nvPicPr>
        <p:blipFill rotWithShape="1">
          <a:blip r:embed="rId6">
            <a:alphaModFix/>
          </a:blip>
          <a:srcRect/>
          <a:stretch/>
        </p:blipFill>
        <p:spPr>
          <a:xfrm>
            <a:off x="7943277" y="5522976"/>
            <a:ext cx="791063" cy="739958"/>
          </a:xfrm>
          <a:prstGeom prst="rect">
            <a:avLst/>
          </a:prstGeom>
          <a:noFill/>
          <a:ln>
            <a:noFill/>
          </a:ln>
        </p:spPr>
      </p:pic>
      <p:pic>
        <p:nvPicPr>
          <p:cNvPr id="98" name="Shape 98"/>
          <p:cNvPicPr preferRelativeResize="0"/>
          <p:nvPr/>
        </p:nvPicPr>
        <p:blipFill rotWithShape="1">
          <a:blip r:embed="rId7">
            <a:alphaModFix/>
          </a:blip>
          <a:srcRect/>
          <a:stretch/>
        </p:blipFill>
        <p:spPr>
          <a:xfrm>
            <a:off x="1479476" y="2147246"/>
            <a:ext cx="788236" cy="705649"/>
          </a:xfrm>
          <a:prstGeom prst="rect">
            <a:avLst/>
          </a:prstGeom>
          <a:noFill/>
          <a:ln>
            <a:noFill/>
          </a:ln>
        </p:spPr>
      </p:pic>
      <p:pic>
        <p:nvPicPr>
          <p:cNvPr id="99" name="Shape 99"/>
          <p:cNvPicPr preferRelativeResize="0"/>
          <p:nvPr/>
        </p:nvPicPr>
        <p:blipFill rotWithShape="1">
          <a:blip r:embed="rId8">
            <a:alphaModFix/>
          </a:blip>
          <a:srcRect/>
          <a:stretch/>
        </p:blipFill>
        <p:spPr>
          <a:xfrm>
            <a:off x="3955954" y="2172267"/>
            <a:ext cx="825549" cy="712205"/>
          </a:xfrm>
          <a:prstGeom prst="rect">
            <a:avLst/>
          </a:prstGeom>
          <a:noFill/>
          <a:ln>
            <a:noFill/>
          </a:ln>
        </p:spPr>
      </p:pic>
      <p:pic>
        <p:nvPicPr>
          <p:cNvPr id="100" name="Shape 100"/>
          <p:cNvPicPr preferRelativeResize="0"/>
          <p:nvPr/>
        </p:nvPicPr>
        <p:blipFill rotWithShape="1">
          <a:blip r:embed="rId9">
            <a:alphaModFix/>
          </a:blip>
          <a:srcRect t="-1112"/>
          <a:stretch/>
        </p:blipFill>
        <p:spPr>
          <a:xfrm>
            <a:off x="5141603" y="2145913"/>
            <a:ext cx="960808" cy="728125"/>
          </a:xfrm>
          <a:prstGeom prst="rect">
            <a:avLst/>
          </a:prstGeom>
          <a:noFill/>
          <a:ln>
            <a:noFill/>
          </a:ln>
        </p:spPr>
      </p:pic>
      <p:pic>
        <p:nvPicPr>
          <p:cNvPr id="101" name="Shape 101"/>
          <p:cNvPicPr preferRelativeResize="0"/>
          <p:nvPr/>
        </p:nvPicPr>
        <p:blipFill rotWithShape="1">
          <a:blip r:embed="rId10">
            <a:alphaModFix/>
          </a:blip>
          <a:srcRect/>
          <a:stretch/>
        </p:blipFill>
        <p:spPr>
          <a:xfrm>
            <a:off x="6326377" y="2093917"/>
            <a:ext cx="937488" cy="72765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p:nvPr/>
        </p:nvSpPr>
        <p:spPr>
          <a:xfrm>
            <a:off x="0" y="0"/>
            <a:ext cx="12192000" cy="888521"/>
          </a:xfrm>
          <a:prstGeom prst="rect">
            <a:avLst/>
          </a:prstGeom>
          <a:solidFill>
            <a:srgbClr val="FF530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a:solidFill>
                  <a:schemeClr val="lt1"/>
                </a:solidFill>
                <a:latin typeface="Open Sans"/>
                <a:ea typeface="Open Sans"/>
                <a:cs typeface="Open Sans"/>
                <a:sym typeface="Open Sans"/>
              </a:rPr>
              <a:t>GXP2100 Series High-End IP Phone Battle Card</a:t>
            </a:r>
            <a:endParaRPr/>
          </a:p>
        </p:txBody>
      </p:sp>
      <p:graphicFrame>
        <p:nvGraphicFramePr>
          <p:cNvPr id="107" name="Shape 107"/>
          <p:cNvGraphicFramePr/>
          <p:nvPr>
            <p:extLst>
              <p:ext uri="{D42A27DB-BD31-4B8C-83A1-F6EECF244321}">
                <p14:modId xmlns:p14="http://schemas.microsoft.com/office/powerpoint/2010/main" val="1276454908"/>
              </p:ext>
            </p:extLst>
          </p:nvPr>
        </p:nvGraphicFramePr>
        <p:xfrm>
          <a:off x="344510" y="990308"/>
          <a:ext cx="11503000" cy="5644377"/>
        </p:xfrm>
        <a:graphic>
          <a:graphicData uri="http://schemas.openxmlformats.org/drawingml/2006/table">
            <a:tbl>
              <a:tblPr firstRow="1" bandRow="1">
                <a:noFill/>
                <a:tableStyleId>{5828F659-7551-4B3E-85AF-012040AD8EDE}</a:tableStyleId>
              </a:tblPr>
              <a:tblGrid>
                <a:gridCol w="1372150"/>
                <a:gridCol w="2432650"/>
                <a:gridCol w="1826900"/>
                <a:gridCol w="1957100"/>
                <a:gridCol w="1957100"/>
                <a:gridCol w="1957100"/>
              </a:tblGrid>
              <a:tr h="456075">
                <a:tc>
                  <a:txBody>
                    <a:bodyPr/>
                    <a:lstStyle/>
                    <a:p>
                      <a:pPr marL="0" marR="0" lvl="0" indent="0" algn="l" rtl="0">
                        <a:spcBef>
                          <a:spcPts val="0"/>
                        </a:spcBef>
                        <a:spcAft>
                          <a:spcPts val="0"/>
                        </a:spcAft>
                        <a:buNone/>
                      </a:pPr>
                      <a:endParaRPr sz="1000" b="0" dirty="0">
                        <a:solidFill>
                          <a:srgbClr val="D0CECE"/>
                        </a:solidFill>
                        <a:latin typeface="Open Sans"/>
                        <a:ea typeface="Open Sans"/>
                        <a:cs typeface="Open Sans"/>
                        <a:sym typeface="Open Sans"/>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i="0" u="none" cap="none">
                          <a:solidFill>
                            <a:schemeClr val="dk1"/>
                          </a:solidFill>
                          <a:latin typeface="Open Sans"/>
                          <a:ea typeface="Open Sans"/>
                          <a:cs typeface="Open Sans"/>
                          <a:sym typeface="Open Sans"/>
                        </a:rPr>
                        <a:t>Grandstream GXP2130v2</a:t>
                      </a:r>
                      <a:endParaRPr sz="1200" b="1" i="0" u="none" cap="none">
                        <a:solidFill>
                          <a:schemeClr val="dk1"/>
                        </a:solidFill>
                        <a:latin typeface="Open Sans"/>
                        <a:ea typeface="Open Sans"/>
                        <a:cs typeface="Open Sans"/>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i="0" u="none">
                          <a:solidFill>
                            <a:schemeClr val="dk1"/>
                          </a:solidFill>
                          <a:latin typeface="Open Sans"/>
                          <a:ea typeface="Open Sans"/>
                          <a:cs typeface="Open Sans"/>
                          <a:sym typeface="Open Sans"/>
                        </a:rPr>
                        <a:t>Yealink T40 G</a:t>
                      </a:r>
                      <a:endParaRPr sz="1200" b="1" i="0" u="none">
                        <a:solidFill>
                          <a:schemeClr val="dk1"/>
                        </a:solidFill>
                        <a:latin typeface="Open Sans"/>
                        <a:ea typeface="Open Sans"/>
                        <a:cs typeface="Open Sans"/>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i="0" u="none">
                          <a:solidFill>
                            <a:schemeClr val="dk1"/>
                          </a:solidFill>
                          <a:latin typeface="Open Sans"/>
                          <a:ea typeface="Open Sans"/>
                          <a:cs typeface="Open Sans"/>
                          <a:sym typeface="Open Sans"/>
                        </a:rPr>
                        <a:t>Polycom VVX300</a:t>
                      </a:r>
                      <a:endParaRPr sz="1200" b="1" i="0" u="none">
                        <a:solidFill>
                          <a:schemeClr val="dk1"/>
                        </a:solidFill>
                        <a:latin typeface="Open Sans"/>
                        <a:ea typeface="Open Sans"/>
                        <a:cs typeface="Open Sans"/>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i="0" u="none">
                          <a:solidFill>
                            <a:schemeClr val="dk1"/>
                          </a:solidFill>
                          <a:latin typeface="Open Sans"/>
                          <a:ea typeface="Open Sans"/>
                          <a:cs typeface="Open Sans"/>
                          <a:sym typeface="Open Sans"/>
                        </a:rPr>
                        <a:t>Cisco 7821</a:t>
                      </a:r>
                      <a:endParaRPr sz="1200" b="1" i="0" u="none">
                        <a:solidFill>
                          <a:schemeClr val="dk1"/>
                        </a:solidFill>
                        <a:latin typeface="Open Sans"/>
                        <a:ea typeface="Open Sans"/>
                        <a:cs typeface="Open Sans"/>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i="0" u="none">
                          <a:solidFill>
                            <a:schemeClr val="dk1"/>
                          </a:solidFill>
                          <a:latin typeface="Open Sans"/>
                          <a:ea typeface="Open Sans"/>
                          <a:cs typeface="Open Sans"/>
                          <a:sym typeface="Open Sans"/>
                        </a:rPr>
                        <a:t>HTEK UC840P</a:t>
                      </a:r>
                      <a:endParaRPr sz="1200" b="1" i="0" u="none">
                        <a:solidFill>
                          <a:schemeClr val="dk1"/>
                        </a:solidFill>
                        <a:latin typeface="Open Sans"/>
                        <a:ea typeface="Open Sans"/>
                        <a:cs typeface="Open Sans"/>
                        <a:sym typeface="Open Sans"/>
                      </a:endParaRPr>
                    </a:p>
                  </a:txBody>
                  <a:tcPr marL="91450" marR="91450" marT="45725" marB="45725" anchor="ctr"/>
                </a:tc>
              </a:tr>
              <a:tr h="307509">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Lines</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3 Lines, 3 SIP Accounts</a:t>
                      </a:r>
                      <a:endParaRPr sz="1100" dirty="0">
                        <a:latin typeface="Open Sans" panose="020B0606030504020204" pitchFamily="34" charset="0"/>
                        <a:ea typeface="Open Sans" panose="020B0606030504020204" pitchFamily="34" charset="0"/>
                        <a:cs typeface="Open Sans" panose="020B0606030504020204" pitchFamily="34" charset="0"/>
                        <a:sym typeface="Calibri"/>
                      </a:endParaRPr>
                    </a:p>
                  </a:txBody>
                  <a:tcPr marL="68575" marR="68575" marT="0" marB="0"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3 Lines, 3 SIP accounts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 6 Lines, 6 SIP Accounts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2 Lines, 2 SIP Accounts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4 Lines, 3 SIP Accounts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5837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Conferencing</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5-Way</a:t>
                      </a:r>
                      <a:endParaRPr sz="1100" dirty="0">
                        <a:latin typeface="Open Sans" panose="020B0606030504020204" pitchFamily="34" charset="0"/>
                        <a:ea typeface="Open Sans" panose="020B0606030504020204" pitchFamily="34" charset="0"/>
                        <a:cs typeface="Open Sans" panose="020B0606030504020204" pitchFamily="34" charset="0"/>
                        <a:sym typeface="Calibri"/>
                      </a:endParaRPr>
                    </a:p>
                  </a:txBody>
                  <a:tcPr marL="68575" marR="68575" marT="0" marB="0"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3-Way</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3-Way</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3-Way</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5-Way</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1651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Phonebook Size</a:t>
                      </a:r>
                      <a:endParaRPr sz="1100">
                        <a:latin typeface="Calibri"/>
                        <a:ea typeface="Calibri"/>
                        <a:cs typeface="Calibri"/>
                        <a:sym typeface="Calibri"/>
                      </a:endParaRPr>
                    </a:p>
                  </a:txBody>
                  <a:tcPr marL="68575" marR="68575" marT="0" marB="0"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2000</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1000</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Calibri"/>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100KB</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Calibri"/>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N/A</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1000 </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0662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Soft Keys</a:t>
                      </a:r>
                      <a:endParaRPr sz="1100">
                        <a:latin typeface="Calibri"/>
                        <a:ea typeface="Calibri"/>
                        <a:cs typeface="Calibri"/>
                        <a:sym typeface="Calibri"/>
                      </a:endParaRPr>
                    </a:p>
                  </a:txBody>
                  <a:tcPr marL="68575" marR="68575" marT="0" marB="0"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4 XML Programmable Keys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4 XML Programmable Keys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4 XML Programmable Keys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4 XML Programmable Keys</a:t>
                      </a:r>
                      <a:endParaRPr>
                        <a:latin typeface="Open Sans" panose="020B0606030504020204" pitchFamily="34" charset="0"/>
                        <a:ea typeface="Open Sans" panose="020B0606030504020204" pitchFamily="34" charset="0"/>
                        <a:cs typeface="Open Sans" panose="020B0606030504020204" pitchFamily="34" charset="0"/>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4 XML Programmable Keys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5606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Display</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320 x 240 TFT </a:t>
                      </a:r>
                      <a:br>
                        <a:rPr lang="en-US" sz="85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br>
                      <a:r>
                        <a:rPr lang="en-US" sz="85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Color LCD</a:t>
                      </a:r>
                      <a:endParaRPr sz="1100">
                        <a:latin typeface="Open Sans" panose="020B0606030504020204" pitchFamily="34" charset="0"/>
                        <a:ea typeface="Open Sans" panose="020B0606030504020204" pitchFamily="34" charset="0"/>
                        <a:cs typeface="Open Sans" panose="020B0606030504020204" pitchFamily="34" charset="0"/>
                        <a:sym typeface="Calibri"/>
                      </a:endParaRPr>
                    </a:p>
                  </a:txBody>
                  <a:tcPr marL="68575" marR="68575" marT="0" marB="0"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132x64 Greyscale LCD</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208 x 104 Greyscale LCD</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396x162 Greyscale</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480 x 320 TFT Color LCD</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28684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BLF Keys</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8 + 12 BLF Virtual Keys</a:t>
                      </a:r>
                      <a:endParaRPr sz="1100">
                        <a:latin typeface="Open Sans" panose="020B0606030504020204" pitchFamily="34" charset="0"/>
                        <a:ea typeface="Open Sans" panose="020B0606030504020204" pitchFamily="34" charset="0"/>
                        <a:cs typeface="Open Sans" panose="020B0606030504020204" pitchFamily="34" charset="0"/>
                        <a:sym typeface="Calibri"/>
                      </a:endParaRPr>
                    </a:p>
                  </a:txBody>
                  <a:tcPr marL="68575" marR="68575" marT="0" marB="0"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3 BLF Keys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6 BLF Keys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2 BLF Keys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4 BLF Keys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29673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HD Audio</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85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Yes</a:t>
                      </a:r>
                      <a:endParaRPr sz="1100">
                        <a:latin typeface="Open Sans" panose="020B0606030504020204" pitchFamily="34" charset="0"/>
                        <a:ea typeface="Open Sans" panose="020B0606030504020204" pitchFamily="34" charset="0"/>
                        <a:cs typeface="Open Sans" panose="020B0606030504020204" pitchFamily="34" charset="0"/>
                        <a:sym typeface="Calibri"/>
                      </a:endParaRPr>
                    </a:p>
                  </a:txBody>
                  <a:tcPr marL="68575" marR="68575" marT="0" marB="0"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Yes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2924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Bluetooth</a:t>
                      </a:r>
                      <a:endParaRPr sz="12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1200">
                          <a:latin typeface="Open Sans" panose="020B0606030504020204" pitchFamily="34" charset="0"/>
                          <a:ea typeface="Open Sans" panose="020B0606030504020204" pitchFamily="34" charset="0"/>
                          <a:cs typeface="Open Sans" panose="020B0606030504020204" pitchFamily="34" charset="0"/>
                          <a:sym typeface="Calibri"/>
                        </a:rPr>
                        <a:t>Yes</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No</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No</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No</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No</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03783">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Auxiliary Ports</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PoE, RJ9, EHS</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err="1">
                          <a:latin typeface="Open Sans" panose="020B0606030504020204" pitchFamily="34" charset="0"/>
                          <a:ea typeface="Open Sans" panose="020B0606030504020204" pitchFamily="34" charset="0"/>
                          <a:cs typeface="Open Sans" panose="020B0606030504020204" pitchFamily="34" charset="0"/>
                          <a:sym typeface="Open Sans"/>
                        </a:rPr>
                        <a:t>PoE</a:t>
                      </a: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 Rj9, EHS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err="1">
                          <a:latin typeface="Open Sans" panose="020B0606030504020204" pitchFamily="34" charset="0"/>
                          <a:ea typeface="Open Sans" panose="020B0606030504020204" pitchFamily="34" charset="0"/>
                          <a:cs typeface="Open Sans" panose="020B0606030504020204" pitchFamily="34" charset="0"/>
                          <a:sym typeface="Open Sans"/>
                        </a:rPr>
                        <a:t>PoE</a:t>
                      </a: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 Rj9, EHS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err="1">
                          <a:latin typeface="Open Sans" panose="020B0606030504020204" pitchFamily="34" charset="0"/>
                          <a:ea typeface="Open Sans" panose="020B0606030504020204" pitchFamily="34" charset="0"/>
                          <a:cs typeface="Open Sans" panose="020B0606030504020204" pitchFamily="34" charset="0"/>
                          <a:sym typeface="Open Sans"/>
                        </a:rPr>
                        <a:t>PoE</a:t>
                      </a: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 Rj9, EHS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PoE, Rj9, EHS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30662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POE</a:t>
                      </a:r>
                      <a:endParaRPr sz="1100">
                        <a:latin typeface="Calibri"/>
                        <a:ea typeface="Calibri"/>
                        <a:cs typeface="Calibri"/>
                        <a:sym typeface="Calibri"/>
                      </a:endParaRPr>
                    </a:p>
                  </a:txBody>
                  <a:tcPr marL="68575" marR="68575" marT="0" marB="0"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Yes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Yes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Yes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47879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Network Ports</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7000"/>
                        </a:lnSpc>
                        <a:spcBef>
                          <a:spcPts val="0"/>
                        </a:spcBef>
                        <a:spcAft>
                          <a:spcPts val="0"/>
                        </a:spcAft>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Two 10/100/1000 Gigabit Ports</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lnSpc>
                          <a:spcPct val="107000"/>
                        </a:lnSpc>
                        <a:spcBef>
                          <a:spcPts val="0"/>
                        </a:spcBef>
                        <a:spcAft>
                          <a:spcPts val="0"/>
                        </a:spcAft>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Two 10/100/1000 Gigabit Ports</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Two 10/100 Network Ports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Two 10/100 Network Ports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Two 10/100 Network Ports</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45607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Voice Codecs</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G.729A/B, G.711u/a-law, G.726, G.722, G.723, iLBC, OPUS, DTMF</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G.722, </a:t>
                      </a: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G.711u/a-law</a:t>
                      </a:r>
                      <a:r>
                        <a:rPr lang="en-US" sz="1000">
                          <a:latin typeface="Open Sans" panose="020B0606030504020204" pitchFamily="34" charset="0"/>
                          <a:ea typeface="Open Sans" panose="020B0606030504020204" pitchFamily="34" charset="0"/>
                          <a:cs typeface="Open Sans" panose="020B0606030504020204" pitchFamily="34" charset="0"/>
                          <a:sym typeface="Open Sans"/>
                        </a:rPr>
                        <a:t>, G.729AB, G.726, DTMF</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spcBef>
                          <a:spcPts val="0"/>
                        </a:spcBef>
                        <a:spcAft>
                          <a:spcPts val="0"/>
                        </a:spcAft>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G.711 u/a-law, G.729AB, G.722, G.722.1, </a:t>
                      </a:r>
                      <a:r>
                        <a:rPr lang="en-US" sz="1000" dirty="0" err="1">
                          <a:latin typeface="Open Sans" panose="020B0606030504020204" pitchFamily="34" charset="0"/>
                          <a:ea typeface="Open Sans" panose="020B0606030504020204" pitchFamily="34" charset="0"/>
                          <a:cs typeface="Open Sans" panose="020B0606030504020204" pitchFamily="34" charset="0"/>
                          <a:sym typeface="Open Sans"/>
                        </a:rPr>
                        <a:t>iLBC</a:t>
                      </a: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 DTMF</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G.711 a/u, G.722, G.729a, </a:t>
                      </a:r>
                      <a:r>
                        <a:rPr lang="en-US" sz="1000" dirty="0" err="1">
                          <a:latin typeface="Open Sans" panose="020B0606030504020204" pitchFamily="34" charset="0"/>
                          <a:ea typeface="Open Sans" panose="020B0606030504020204" pitchFamily="34" charset="0"/>
                          <a:cs typeface="Open Sans" panose="020B0606030504020204" pitchFamily="34" charset="0"/>
                          <a:sym typeface="Open Sans"/>
                        </a:rPr>
                        <a:t>iLBC</a:t>
                      </a: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 DTMF</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G.722, G.711 a/u, G.723.1, G.726, G.729A/B, iLBC DTMF</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629064">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Security</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SIP/TLS, SRTP, AES-256, 802.1x</a:t>
                      </a:r>
                      <a:endParaRPr sz="10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SIP/TLS, SRTP, AES-256, 802.1x</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SIP/TLS, SRTP, AES-256, 802.1x</a:t>
                      </a:r>
                      <a:endParaRPr>
                        <a:latin typeface="Open Sans" panose="020B0606030504020204" pitchFamily="34" charset="0"/>
                        <a:ea typeface="Open Sans" panose="020B0606030504020204" pitchFamily="34" charset="0"/>
                        <a:cs typeface="Open Sans" panose="020B0606030504020204" pitchFamily="34" charset="0"/>
                      </a:endParaRPr>
                    </a:p>
                    <a:p>
                      <a:pPr marL="0" marR="0" lvl="0" indent="0" algn="ctr" rtl="0">
                        <a:spcBef>
                          <a:spcPts val="0"/>
                        </a:spcBef>
                        <a:spcAft>
                          <a:spcPts val="0"/>
                        </a:spcAft>
                        <a:buNone/>
                      </a:pP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SIP/TLS, SRTP, AES-256, 802.1X</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SIP/TLS, SRTP, ZRTP, AES-256, 802.1X</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r h="45607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Provisioning</a:t>
                      </a:r>
                      <a:endParaRPr sz="1100">
                        <a:latin typeface="Calibri"/>
                        <a:ea typeface="Calibri"/>
                        <a:cs typeface="Calibri"/>
                        <a:sym typeface="Calibri"/>
                      </a:endParaRPr>
                    </a:p>
                  </a:txBody>
                  <a:tcPr marL="68575" marR="68575" marT="0" marB="0" anchor="ct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panose="020B0606030504020204" pitchFamily="34" charset="0"/>
                          <a:ea typeface="Open Sans" panose="020B0606030504020204" pitchFamily="34" charset="0"/>
                          <a:cs typeface="Open Sans" panose="020B0606030504020204" pitchFamily="34" charset="0"/>
                          <a:sym typeface="Open Sans"/>
                        </a:rPr>
                        <a:t>HTTP, HTTPS, FTP, TFTP, TR-069, XML</a:t>
                      </a:r>
                      <a:endParaRPr sz="1200">
                        <a:latin typeface="Open Sans" panose="020B0606030504020204" pitchFamily="34" charset="0"/>
                        <a:ea typeface="Open Sans" panose="020B0606030504020204" pitchFamily="34" charset="0"/>
                        <a:cs typeface="Open Sans" panose="020B0606030504020204" pitchFamily="34" charset="0"/>
                        <a:sym typeface="Calibri"/>
                      </a:endParaRPr>
                    </a:p>
                  </a:txBody>
                  <a:tcPr marL="91450" marR="91450" marT="45725" marB="45725" anchor="ctr"/>
                </a:tc>
                <a:tc>
                  <a:txBody>
                    <a:bodyPr/>
                    <a:lstStyle/>
                    <a:p>
                      <a:pPr marL="0" marR="0" lvl="0" indent="0" algn="ctr" rtl="0">
                        <a:spcBef>
                          <a:spcPts val="0"/>
                        </a:spcBef>
                        <a:spcAft>
                          <a:spcPts val="0"/>
                        </a:spcAft>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HTTP, HTTPS, FTP, TFTP, TR-069, XML</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panose="020B0606030504020204" pitchFamily="34" charset="0"/>
                          <a:ea typeface="Open Sans" panose="020B0606030504020204" pitchFamily="34" charset="0"/>
                          <a:cs typeface="Open Sans" panose="020B0606030504020204" pitchFamily="34" charset="0"/>
                          <a:sym typeface="Open Sans"/>
                        </a:rPr>
                        <a:t>HTTP, HTTPS, FTP, TFTP, TR-069, XML</a:t>
                      </a:r>
                      <a:endParaRPr sz="100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c>
                  <a:txBody>
                    <a:bodyPr/>
                    <a:lstStyle/>
                    <a:p>
                      <a:pPr marL="0" lvl="0" indent="0" algn="ctr" rtl="0">
                        <a:spcBef>
                          <a:spcPts val="0"/>
                        </a:spcBef>
                        <a:spcAft>
                          <a:spcPts val="0"/>
                        </a:spcAft>
                        <a:buClr>
                          <a:schemeClr val="dk1"/>
                        </a:buClr>
                        <a:buSzPts val="1000"/>
                        <a:buFont typeface="Calibri"/>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TFTP,HTTP,HTTPS</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panose="020B0606030504020204" pitchFamily="34" charset="0"/>
                          <a:ea typeface="Open Sans" panose="020B0606030504020204" pitchFamily="34" charset="0"/>
                          <a:cs typeface="Open Sans" panose="020B0606030504020204" pitchFamily="34" charset="0"/>
                          <a:sym typeface="Open Sans"/>
                        </a:rPr>
                        <a:t>HTTP, HTTPS, FTP, TFTP, TR-069, XML</a:t>
                      </a:r>
                      <a:endParaRPr sz="1000" dirty="0">
                        <a:latin typeface="Open Sans" panose="020B0606030504020204" pitchFamily="34" charset="0"/>
                        <a:ea typeface="Open Sans" panose="020B0606030504020204" pitchFamily="34" charset="0"/>
                        <a:cs typeface="Open Sans" panose="020B0606030504020204" pitchFamily="34" charset="0"/>
                        <a:sym typeface="Open Sans"/>
                      </a:endParaRPr>
                    </a:p>
                  </a:txBody>
                  <a:tcPr marL="91450" marR="91450" marT="45725" marB="45725" anchor="ctr"/>
                </a:tc>
              </a:tr>
            </a:tbl>
          </a:graphicData>
        </a:graphic>
      </p:graphicFrame>
      <p:sp>
        <p:nvSpPr>
          <p:cNvPr id="108" name="Shape 108"/>
          <p:cNvSpPr txBox="1"/>
          <p:nvPr/>
        </p:nvSpPr>
        <p:spPr>
          <a:xfrm>
            <a:off x="10075653" y="642300"/>
            <a:ext cx="31831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p:nvPr/>
        </p:nvSpPr>
        <p:spPr>
          <a:xfrm>
            <a:off x="0" y="0"/>
            <a:ext cx="12192000" cy="888521"/>
          </a:xfrm>
          <a:prstGeom prst="rect">
            <a:avLst/>
          </a:prstGeom>
          <a:solidFill>
            <a:srgbClr val="FF530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a:solidFill>
                  <a:schemeClr val="lt1"/>
                </a:solidFill>
                <a:latin typeface="Open Sans"/>
                <a:ea typeface="Open Sans"/>
                <a:cs typeface="Open Sans"/>
                <a:sym typeface="Open Sans"/>
              </a:rPr>
              <a:t>GXP2100 Series High-End IP Phone Battle Card</a:t>
            </a:r>
            <a:endParaRPr/>
          </a:p>
        </p:txBody>
      </p:sp>
      <p:sp>
        <p:nvSpPr>
          <p:cNvPr id="114" name="Shape 114"/>
          <p:cNvSpPr txBox="1"/>
          <p:nvPr/>
        </p:nvSpPr>
        <p:spPr>
          <a:xfrm>
            <a:off x="10075653" y="642300"/>
            <a:ext cx="31831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graphicFrame>
        <p:nvGraphicFramePr>
          <p:cNvPr id="115" name="Shape 115"/>
          <p:cNvGraphicFramePr/>
          <p:nvPr>
            <p:extLst>
              <p:ext uri="{D42A27DB-BD31-4B8C-83A1-F6EECF244321}">
                <p14:modId xmlns:p14="http://schemas.microsoft.com/office/powerpoint/2010/main" val="3261865006"/>
              </p:ext>
            </p:extLst>
          </p:nvPr>
        </p:nvGraphicFramePr>
        <p:xfrm>
          <a:off x="327258" y="990307"/>
          <a:ext cx="11537425" cy="5648236"/>
        </p:xfrm>
        <a:graphic>
          <a:graphicData uri="http://schemas.openxmlformats.org/drawingml/2006/table">
            <a:tbl>
              <a:tblPr firstRow="1" bandRow="1">
                <a:noFill/>
                <a:tableStyleId>{5828F659-7551-4B3E-85AF-012040AD8EDE}</a:tableStyleId>
              </a:tblPr>
              <a:tblGrid>
                <a:gridCol w="1722675"/>
                <a:gridCol w="1962950"/>
                <a:gridCol w="1962950"/>
                <a:gridCol w="1962950"/>
                <a:gridCol w="1962950"/>
                <a:gridCol w="1962950"/>
              </a:tblGrid>
              <a:tr h="450608">
                <a:tc>
                  <a:txBody>
                    <a:bodyPr/>
                    <a:lstStyle/>
                    <a:p>
                      <a:pPr marL="0" marR="0" lvl="0" indent="0" algn="l" rtl="0">
                        <a:spcBef>
                          <a:spcPts val="0"/>
                        </a:spcBef>
                        <a:spcAft>
                          <a:spcPts val="0"/>
                        </a:spcAft>
                        <a:buNone/>
                      </a:pPr>
                      <a:endParaRPr sz="1200" b="1" dirty="0">
                        <a:solidFill>
                          <a:schemeClr val="dk1"/>
                        </a:solidFill>
                        <a:latin typeface="Open Sans"/>
                        <a:ea typeface="Open Sans"/>
                        <a:cs typeface="Open Sans"/>
                        <a:sym typeface="Open Sans"/>
                      </a:endParaRPr>
                    </a:p>
                  </a:txBody>
                  <a:tcPr marL="91450" marR="91450" marT="45725" marB="45725">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cap="none">
                          <a:solidFill>
                            <a:schemeClr val="dk1"/>
                          </a:solidFill>
                          <a:latin typeface="Open Sans"/>
                          <a:ea typeface="Open Sans"/>
                          <a:cs typeface="Open Sans"/>
                          <a:sym typeface="Open Sans"/>
                        </a:rPr>
                        <a:t>Grandstream GXP2135</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Yealink T41 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Fanvil X5S</a:t>
                      </a:r>
                      <a:endParaRPr sz="1200" b="1">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Polycom VVX 350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Cisco 7861</a:t>
                      </a:r>
                      <a:endParaRPr/>
                    </a:p>
                  </a:txBody>
                  <a:tcPr marL="91450" marR="91450" marT="45725" marB="45725" anchor="ctr">
                    <a:noFill/>
                  </a:tcPr>
                </a:tc>
              </a:tr>
              <a:tr h="28428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Lines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8 Lines, 4 SIP Accounts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6 Lines, 6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6 Lines, 6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 6 Lines, 6 SIP Accounts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16 Lines, 16 SIP Accounts</a:t>
                      </a:r>
                      <a:endParaRPr sz="1000">
                        <a:latin typeface="Open Sans"/>
                        <a:ea typeface="Open Sans"/>
                        <a:cs typeface="Open Sans"/>
                        <a:sym typeface="Open Sans"/>
                      </a:endParaRPr>
                    </a:p>
                  </a:txBody>
                  <a:tcPr marL="91450" marR="91450" marT="45725" marB="45725" anchor="ctr">
                    <a:noFill/>
                  </a:tcPr>
                </a:tc>
              </a:tr>
              <a:tr h="34202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Conferencing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4-Way</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3-Way</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3-Way</a:t>
                      </a:r>
                      <a:endParaRPr/>
                    </a:p>
                  </a:txBody>
                  <a:tcPr marL="91450" marR="91450" marT="45725" marB="45725" anchor="ctr">
                    <a:noFill/>
                  </a:tcPr>
                </a:tc>
              </a:tr>
              <a:tr h="33225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Phonebook Size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2000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Calibri"/>
                        <a:buNone/>
                      </a:pPr>
                      <a:r>
                        <a:rPr lang="en-US" sz="1000" dirty="0">
                          <a:latin typeface="Open Sans"/>
                          <a:ea typeface="Open Sans"/>
                          <a:cs typeface="Open Sans"/>
                          <a:sym typeface="Open Sans"/>
                        </a:rPr>
                        <a:t>100KB</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N/A</a:t>
                      </a:r>
                      <a:endParaRPr sz="1000">
                        <a:latin typeface="Open Sans"/>
                        <a:ea typeface="Open Sans"/>
                        <a:cs typeface="Open Sans"/>
                        <a:sym typeface="Open Sans"/>
                      </a:endParaRPr>
                    </a:p>
                  </a:txBody>
                  <a:tcPr marL="91450" marR="91450" marT="45725" marB="45725" anchor="ctr">
                    <a:noFill/>
                  </a:tcPr>
                </a:tc>
              </a:tr>
              <a:tr h="34202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Soft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4 XML Programmable Keys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4 XML Programmable Keys</a:t>
                      </a:r>
                      <a:endParaRPr sz="1000" dirty="0">
                        <a:latin typeface="Open Sans"/>
                        <a:ea typeface="Open Sans"/>
                        <a:cs typeface="Open Sans"/>
                        <a:sym typeface="Open Sans"/>
                      </a:endParaRPr>
                    </a:p>
                  </a:txBody>
                  <a:tcPr marL="91450" marR="91450" marT="45725" marB="45725" anchor="ctr">
                    <a:noFill/>
                  </a:tcPr>
                </a:tc>
              </a:tr>
              <a:tr h="34202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Display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320 x 240 TFT Color LCD</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192x64 Greyscale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480x320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208 x 104 Greyscale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396x162 Greyscale</a:t>
                      </a:r>
                      <a:endParaRPr sz="1000" dirty="0">
                        <a:latin typeface="Open Sans"/>
                        <a:ea typeface="Open Sans"/>
                        <a:cs typeface="Open Sans"/>
                        <a:sym typeface="Open Sans"/>
                      </a:endParaRPr>
                    </a:p>
                  </a:txBody>
                  <a:tcPr marL="91450" marR="91450" marT="45725" marB="45725" anchor="ctr">
                    <a:noFill/>
                  </a:tcPr>
                </a:tc>
              </a:tr>
              <a:tr h="293174">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32 Virtual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21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40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6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16 BLF Keys</a:t>
                      </a:r>
                      <a:endParaRPr sz="1000" dirty="0">
                        <a:latin typeface="Open Sans"/>
                        <a:ea typeface="Open Sans"/>
                        <a:cs typeface="Open Sans"/>
                        <a:sym typeface="Open Sans"/>
                      </a:endParaRPr>
                    </a:p>
                  </a:txBody>
                  <a:tcPr marL="91450" marR="91450" marT="45725" marB="45725" anchor="ctr">
                    <a:noFill/>
                  </a:tcPr>
                </a:tc>
              </a:tr>
              <a:tr h="32248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HD Audio</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Yes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Yes</a:t>
                      </a:r>
                      <a:endParaRPr sz="1000" dirty="0">
                        <a:latin typeface="Open Sans"/>
                        <a:ea typeface="Open Sans"/>
                        <a:cs typeface="Open Sans"/>
                        <a:sym typeface="Open Sans"/>
                      </a:endParaRPr>
                    </a:p>
                  </a:txBody>
                  <a:tcPr marL="91450" marR="91450" marT="45725" marB="45725" anchor="ctr">
                    <a:noFill/>
                  </a:tcPr>
                </a:tc>
              </a:tr>
              <a:tr h="32529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Bluetooth</a:t>
                      </a:r>
                      <a:endParaRPr sz="12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200">
                          <a:latin typeface="Calibri"/>
                          <a:ea typeface="Calibri"/>
                          <a:cs typeface="Calibri"/>
                          <a:sym typeface="Calibri"/>
                        </a:rPr>
                        <a:t>Yes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a:ea typeface="Open Sans"/>
                          <a:cs typeface="Open Sans"/>
                          <a:sym typeface="Open Sans"/>
                        </a:rPr>
                        <a:t>No</a:t>
                      </a:r>
                      <a:endParaRPr sz="1000" dirty="0">
                        <a:latin typeface="Open Sans"/>
                        <a:ea typeface="Open Sans"/>
                        <a:cs typeface="Open Sans"/>
                        <a:sym typeface="Open Sans"/>
                      </a:endParaRPr>
                    </a:p>
                  </a:txBody>
                  <a:tcPr marL="91450" marR="91450" marT="45725" marB="45725" anchor="ctr">
                    <a:noFill/>
                  </a:tcPr>
                </a:tc>
              </a:tr>
              <a:tr h="34202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Auxiliary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PoE, RJ9, EHS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r>
              <a:tr h="27623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POE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Yes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47305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Network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dirty="0">
                          <a:solidFill>
                            <a:srgbClr val="000000"/>
                          </a:solidFill>
                          <a:latin typeface="Open Sans"/>
                          <a:ea typeface="Open Sans"/>
                          <a:cs typeface="Open Sans"/>
                          <a:sym typeface="Open Sans"/>
                        </a:rPr>
                        <a:t>Two 10/100/1000 Gigabit Ports</a:t>
                      </a:r>
                      <a:endParaRPr sz="1200" dirty="0">
                        <a:latin typeface="Calibri"/>
                        <a:ea typeface="Calibri"/>
                        <a:cs typeface="Calibri"/>
                        <a:sym typeface="Calibri"/>
                      </a:endParaRPr>
                    </a:p>
                  </a:txBody>
                  <a:tcPr marL="91450" marR="91450" marT="45725" marB="45725"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 Network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Two 10/100/1000 Gigabit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Two 10/100/1000 Gigabit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 Network Ports</a:t>
                      </a:r>
                      <a:endParaRPr sz="1000">
                        <a:latin typeface="Open Sans"/>
                        <a:ea typeface="Open Sans"/>
                        <a:cs typeface="Open Sans"/>
                        <a:sym typeface="Open Sans"/>
                      </a:endParaRPr>
                    </a:p>
                  </a:txBody>
                  <a:tcPr marL="91450" marR="91450" marT="45725" marB="45725" anchor="ctr">
                    <a:noFill/>
                  </a:tcPr>
                </a:tc>
              </a:tr>
              <a:tr h="62152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Voice Codecs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G.729A/B, G.711u/a-law, G.726, G.722, G.723, iLBC, OPUS, DTMF</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G.722, </a:t>
                      </a:r>
                      <a:r>
                        <a:rPr lang="en-US" sz="1000">
                          <a:solidFill>
                            <a:srgbClr val="000000"/>
                          </a:solidFill>
                          <a:latin typeface="Open Sans"/>
                          <a:ea typeface="Open Sans"/>
                          <a:cs typeface="Open Sans"/>
                          <a:sym typeface="Open Sans"/>
                        </a:rPr>
                        <a:t>G.711u/a-law</a:t>
                      </a:r>
                      <a:r>
                        <a:rPr lang="en-US" sz="1000">
                          <a:latin typeface="Open Sans"/>
                          <a:ea typeface="Open Sans"/>
                          <a:cs typeface="Open Sans"/>
                          <a:sym typeface="Open Sans"/>
                        </a:rPr>
                        <a:t>, G.729AB, G.726,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G.711u/a-law, G.723.1, G.726, G.729AB, G.722, iLBC</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 u/a-law, G.729AB, G.722, G.722.1, iLBC,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G.711 a/u, G.722, G.729a, iLBC, DTMF</a:t>
                      </a:r>
                      <a:endParaRPr sz="1000">
                        <a:latin typeface="Open Sans"/>
                        <a:ea typeface="Open Sans"/>
                        <a:cs typeface="Open Sans"/>
                        <a:sym typeface="Open Sans"/>
                      </a:endParaRPr>
                    </a:p>
                  </a:txBody>
                  <a:tcPr marL="91450" marR="91450" marT="45725" marB="45725" anchor="ctr">
                    <a:noFill/>
                  </a:tcPr>
                </a:tc>
              </a:tr>
              <a:tr h="45060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Security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SIP/TLS, SRTP, AES-256, 802.1x</a:t>
                      </a:r>
                      <a:endParaRPr sz="10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r>
              <a:tr h="45060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Provisioning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HTTP, HTTPS, FTP, TFTP, TR-069, XML</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Calibri"/>
                        <a:buNone/>
                      </a:pPr>
                      <a:r>
                        <a:rPr lang="en-US" sz="1000" dirty="0">
                          <a:latin typeface="Open Sans"/>
                          <a:ea typeface="Open Sans"/>
                          <a:cs typeface="Open Sans"/>
                          <a:sym typeface="Open Sans"/>
                        </a:rPr>
                        <a:t>TFTP,HTTP,HTTPS</a:t>
                      </a:r>
                      <a:endParaRPr sz="1000" dirty="0">
                        <a:latin typeface="Open Sans"/>
                        <a:ea typeface="Open Sans"/>
                        <a:cs typeface="Open Sans"/>
                        <a:sym typeface="Open Sans"/>
                      </a:endParaRPr>
                    </a:p>
                  </a:txBody>
                  <a:tcPr marL="91450" marR="91450" marT="45725" marB="45725" anchor="c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p:nvPr/>
        </p:nvSpPr>
        <p:spPr>
          <a:xfrm>
            <a:off x="0" y="0"/>
            <a:ext cx="12192000" cy="888521"/>
          </a:xfrm>
          <a:prstGeom prst="rect">
            <a:avLst/>
          </a:prstGeom>
          <a:solidFill>
            <a:srgbClr val="FF530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a:solidFill>
                  <a:schemeClr val="lt1"/>
                </a:solidFill>
                <a:latin typeface="Open Sans"/>
                <a:ea typeface="Open Sans"/>
                <a:cs typeface="Open Sans"/>
                <a:sym typeface="Open Sans"/>
              </a:rPr>
              <a:t>GXP2100 Series High-End IP Phone Battle Card</a:t>
            </a:r>
            <a:endParaRPr/>
          </a:p>
        </p:txBody>
      </p:sp>
      <p:sp>
        <p:nvSpPr>
          <p:cNvPr id="121" name="Shape 121"/>
          <p:cNvSpPr txBox="1"/>
          <p:nvPr/>
        </p:nvSpPr>
        <p:spPr>
          <a:xfrm>
            <a:off x="10075653" y="642300"/>
            <a:ext cx="31831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graphicFrame>
        <p:nvGraphicFramePr>
          <p:cNvPr id="122" name="Shape 122"/>
          <p:cNvGraphicFramePr/>
          <p:nvPr>
            <p:extLst>
              <p:ext uri="{D42A27DB-BD31-4B8C-83A1-F6EECF244321}">
                <p14:modId xmlns:p14="http://schemas.microsoft.com/office/powerpoint/2010/main" val="3872888208"/>
              </p:ext>
            </p:extLst>
          </p:nvPr>
        </p:nvGraphicFramePr>
        <p:xfrm>
          <a:off x="256031" y="1024131"/>
          <a:ext cx="11594592" cy="5614414"/>
        </p:xfrm>
        <a:graphic>
          <a:graphicData uri="http://schemas.openxmlformats.org/drawingml/2006/table">
            <a:tbl>
              <a:tblPr firstRow="1" bandRow="1">
                <a:noFill/>
                <a:tableStyleId>{5828F659-7551-4B3E-85AF-012040AD8EDE}</a:tableStyleId>
              </a:tblPr>
              <a:tblGrid>
                <a:gridCol w="1731197"/>
                <a:gridCol w="1972679"/>
                <a:gridCol w="1972679"/>
                <a:gridCol w="1972679"/>
                <a:gridCol w="1972679"/>
                <a:gridCol w="1972679"/>
              </a:tblGrid>
              <a:tr h="444621">
                <a:tc>
                  <a:txBody>
                    <a:bodyPr/>
                    <a:lstStyle/>
                    <a:p>
                      <a:pPr marL="0" marR="0" lvl="0" indent="0" algn="ctr" rtl="0">
                        <a:spcBef>
                          <a:spcPts val="0"/>
                        </a:spcBef>
                        <a:spcAft>
                          <a:spcPts val="0"/>
                        </a:spcAft>
                        <a:buNone/>
                      </a:pPr>
                      <a:endParaRPr sz="1000" b="1" dirty="0">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cap="none">
                          <a:solidFill>
                            <a:schemeClr val="dk1"/>
                          </a:solidFill>
                          <a:latin typeface="Open Sans"/>
                          <a:ea typeface="Open Sans"/>
                          <a:cs typeface="Open Sans"/>
                          <a:sym typeface="Open Sans"/>
                        </a:rPr>
                        <a:t>Grandstream GXP2140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Yealink T42 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Fanvil X4G</a:t>
                      </a:r>
                      <a:endParaRPr sz="1200" b="1">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Cisco 8841</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Polycom VVX 450</a:t>
                      </a:r>
                      <a:endParaRPr sz="1200" b="1">
                        <a:solidFill>
                          <a:schemeClr val="dk1"/>
                        </a:solidFill>
                        <a:latin typeface="Open Sans"/>
                        <a:ea typeface="Open Sans"/>
                        <a:cs typeface="Open Sans"/>
                        <a:sym typeface="Open Sans"/>
                      </a:endParaRPr>
                    </a:p>
                  </a:txBody>
                  <a:tcPr marL="91450" marR="91450" marT="45725" marB="45725" anchor="ctr">
                    <a:noFill/>
                  </a:tcPr>
                </a:tc>
              </a:tr>
              <a:tr h="32233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Lines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 Lines, 4 SIP Accounts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Lines, 12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Lines, 4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 Lines, 10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Lines, 12 SIP Accounts</a:t>
                      </a:r>
                      <a:endParaRPr sz="1000">
                        <a:latin typeface="Open Sans"/>
                        <a:ea typeface="Open Sans"/>
                        <a:cs typeface="Open Sans"/>
                        <a:sym typeface="Open Sans"/>
                      </a:endParaRPr>
                    </a:p>
                  </a:txBody>
                  <a:tcPr marL="91450" marR="91450" marT="45725" marB="45725" anchor="ctr">
                    <a:noFill/>
                  </a:tcPr>
                </a:tc>
              </a:tr>
              <a:tr h="27256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Conferencing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5-Way</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3-Way</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r>
              <a:tr h="28670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Phonebook Size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2000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N/A</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100KB</a:t>
                      </a:r>
                      <a:endParaRPr sz="1000">
                        <a:latin typeface="Open Sans"/>
                        <a:ea typeface="Open Sans"/>
                        <a:cs typeface="Open Sans"/>
                        <a:sym typeface="Open Sans"/>
                      </a:endParaRPr>
                    </a:p>
                  </a:txBody>
                  <a:tcPr marL="91450" marR="91450" marT="45725" marB="45725" anchor="ctr">
                    <a:noFill/>
                  </a:tcPr>
                </a:tc>
              </a:tr>
              <a:tr h="32784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Soft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r>
              <a:tr h="32784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Display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480 x 272 TFT </a:t>
                      </a:r>
                      <a:br>
                        <a:rPr lang="en-US" sz="850">
                          <a:solidFill>
                            <a:srgbClr val="000000"/>
                          </a:solidFill>
                          <a:latin typeface="Open Sans"/>
                          <a:ea typeface="Open Sans"/>
                          <a:cs typeface="Open Sans"/>
                          <a:sym typeface="Open Sans"/>
                        </a:rPr>
                      </a:br>
                      <a:r>
                        <a:rPr lang="en-US" sz="850">
                          <a:solidFill>
                            <a:srgbClr val="000000"/>
                          </a:solidFill>
                          <a:latin typeface="Open Sans"/>
                          <a:ea typeface="Open Sans"/>
                          <a:cs typeface="Open Sans"/>
                          <a:sym typeface="Open Sans"/>
                        </a:rPr>
                        <a:t>Color LCD</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192x64 Greyscale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480x320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396x162 Greyscale</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480x272 Color LCD</a:t>
                      </a:r>
                      <a:endParaRPr sz="1000">
                        <a:latin typeface="Open Sans"/>
                        <a:ea typeface="Open Sans"/>
                        <a:cs typeface="Open Sans"/>
                        <a:sym typeface="Open Sans"/>
                      </a:endParaRPr>
                    </a:p>
                  </a:txBody>
                  <a:tcPr marL="91450" marR="91450" marT="45725" marB="45725" anchor="ctr">
                    <a:noFill/>
                  </a:tcPr>
                </a:tc>
              </a:tr>
              <a:tr h="32784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16 Virtual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21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30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BLF</a:t>
                      </a:r>
                      <a:endParaRPr sz="1000">
                        <a:latin typeface="Open Sans"/>
                        <a:ea typeface="Open Sans"/>
                        <a:cs typeface="Open Sans"/>
                        <a:sym typeface="Open Sans"/>
                      </a:endParaRPr>
                    </a:p>
                  </a:txBody>
                  <a:tcPr marL="91450" marR="91450" marT="45725" marB="45725" anchor="ctr">
                    <a:noFill/>
                  </a:tcPr>
                </a:tc>
              </a:tr>
              <a:tr h="27256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HD Audio</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Yes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Yes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32097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Bluetooth</a:t>
                      </a:r>
                      <a:endParaRPr sz="12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200">
                          <a:latin typeface="Calibri"/>
                          <a:ea typeface="Calibri"/>
                          <a:cs typeface="Calibri"/>
                          <a:sym typeface="Calibri"/>
                        </a:rPr>
                        <a:t>Yes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r>
              <a:tr h="44291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Auxiliary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PoE, RJ9, EHS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p>
                      <a:pPr marL="0" marR="0" lvl="0" indent="0" algn="ctr" rtl="0">
                        <a:lnSpc>
                          <a:spcPct val="100000"/>
                        </a:lnSpc>
                        <a:spcBef>
                          <a:spcPts val="0"/>
                        </a:spcBef>
                        <a:spcAft>
                          <a:spcPts val="0"/>
                        </a:spcAft>
                        <a:buClr>
                          <a:schemeClr val="dk1"/>
                        </a:buClr>
                        <a:buSzPts val="1000"/>
                        <a:buFont typeface="Calibri"/>
                        <a:buNone/>
                      </a:pPr>
                      <a:endParaRPr sz="1000">
                        <a:latin typeface="Open Sans"/>
                        <a:ea typeface="Open Sans"/>
                        <a:cs typeface="Open Sans"/>
                        <a:sym typeface="Open Sans"/>
                      </a:endParaRPr>
                    </a:p>
                  </a:txBody>
                  <a:tcPr marL="91450" marR="91450" marT="45725" marB="45725" anchor="ctr">
                    <a:noFill/>
                  </a:tcPr>
                </a:tc>
              </a:tr>
              <a:tr h="29892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POE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46676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Network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Two 10/100/1000 Gigabit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 Network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 Network Ports</a:t>
                      </a:r>
                      <a:endParaRPr sz="1000">
                        <a:latin typeface="Open Sans"/>
                        <a:ea typeface="Open Sans"/>
                        <a:cs typeface="Open Sans"/>
                        <a:sym typeface="Open Sans"/>
                      </a:endParaRPr>
                    </a:p>
                  </a:txBody>
                  <a:tcPr marL="91450" marR="91450" marT="45725" marB="45725" anchor="ctr">
                    <a:noFill/>
                  </a:tcPr>
                </a:tc>
              </a:tr>
              <a:tr h="61326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Voice Codecs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G.729A/B, G.711u/a-law, G.726, G.722, G.723, iLBC, OPUS, DTMF</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G.722, </a:t>
                      </a:r>
                      <a:r>
                        <a:rPr lang="en-US" sz="1000">
                          <a:solidFill>
                            <a:srgbClr val="000000"/>
                          </a:solidFill>
                          <a:latin typeface="Open Sans"/>
                          <a:ea typeface="Open Sans"/>
                          <a:cs typeface="Open Sans"/>
                          <a:sym typeface="Open Sans"/>
                        </a:rPr>
                        <a:t>G.711u/a-law</a:t>
                      </a:r>
                      <a:r>
                        <a:rPr lang="en-US" sz="1000">
                          <a:latin typeface="Open Sans"/>
                          <a:ea typeface="Open Sans"/>
                          <a:cs typeface="Open Sans"/>
                          <a:sym typeface="Open Sans"/>
                        </a:rPr>
                        <a:t>, G.729AB, G.726,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G.711u/a-law, G.723.1, G.726, G.729AB, G.722, </a:t>
                      </a:r>
                      <a:r>
                        <a:rPr lang="en-US" sz="1000" dirty="0" err="1">
                          <a:latin typeface="Open Sans"/>
                          <a:ea typeface="Open Sans"/>
                          <a:cs typeface="Open Sans"/>
                          <a:sym typeface="Open Sans"/>
                        </a:rPr>
                        <a:t>iLBC</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G.711 a/u, G.722, G.729a, iLBC,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 u/a-law, G.729AB, G.722, G.722.1, iLBC, DTMF</a:t>
                      </a:r>
                      <a:endParaRPr sz="1000">
                        <a:latin typeface="Open Sans"/>
                        <a:ea typeface="Open Sans"/>
                        <a:cs typeface="Open Sans"/>
                        <a:sym typeface="Open Sans"/>
                      </a:endParaRPr>
                    </a:p>
                  </a:txBody>
                  <a:tcPr marL="91450" marR="91450" marT="45725" marB="45725" anchor="ctr">
                    <a:noFill/>
                  </a:tcPr>
                </a:tc>
              </a:tr>
              <a:tr h="44462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Security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SIP/TLS, SRTP, AES-256, 802.1x</a:t>
                      </a:r>
                      <a:endParaRPr sz="10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a:p>
                  </a:txBody>
                  <a:tcPr marL="91450" marR="91450" marT="45725" marB="45725" anchor="ctr">
                    <a:noFill/>
                  </a:tcPr>
                </a:tc>
              </a:tr>
              <a:tr h="44462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Provisioning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HTTP, HTTPS, FTP, TFTP, TR-069, XML</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lvl="0" indent="0" algn="ctr" rtl="0">
                        <a:spcBef>
                          <a:spcPts val="0"/>
                        </a:spcBef>
                        <a:spcAft>
                          <a:spcPts val="0"/>
                        </a:spcAft>
                        <a:buClr>
                          <a:schemeClr val="dk1"/>
                        </a:buClr>
                        <a:buSzPts val="1000"/>
                        <a:buFont typeface="Calibri"/>
                        <a:buNone/>
                      </a:pPr>
                      <a:r>
                        <a:rPr lang="en-US" sz="1000">
                          <a:latin typeface="Open Sans"/>
                          <a:ea typeface="Open Sans"/>
                          <a:cs typeface="Open Sans"/>
                          <a:sym typeface="Open Sans"/>
                        </a:rPr>
                        <a:t>TFTP,HTTP,HTTPS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a:ea typeface="Open Sans"/>
                          <a:cs typeface="Open Sans"/>
                          <a:sym typeface="Open Sans"/>
                        </a:rPr>
                        <a:t>HTTP, HTTPS, FTP, TFTP, TR-069, XML</a:t>
                      </a:r>
                      <a:endParaRPr sz="1000" dirty="0">
                        <a:latin typeface="Open Sans"/>
                        <a:ea typeface="Open Sans"/>
                        <a:cs typeface="Open Sans"/>
                        <a:sym typeface="Open Sans"/>
                      </a:endParaRPr>
                    </a:p>
                  </a:txBody>
                  <a:tcPr marL="91450" marR="91450" marT="45725" marB="45725" anchor="c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p:nvPr/>
        </p:nvSpPr>
        <p:spPr>
          <a:xfrm>
            <a:off x="0" y="0"/>
            <a:ext cx="12192000" cy="888521"/>
          </a:xfrm>
          <a:prstGeom prst="rect">
            <a:avLst/>
          </a:prstGeom>
          <a:solidFill>
            <a:srgbClr val="FF530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a:solidFill>
                  <a:schemeClr val="lt1"/>
                </a:solidFill>
                <a:latin typeface="Open Sans"/>
                <a:ea typeface="Open Sans"/>
                <a:cs typeface="Open Sans"/>
                <a:sym typeface="Open Sans"/>
              </a:rPr>
              <a:t>GXP2100 Series High-End IP Phone Battle Card</a:t>
            </a:r>
            <a:endParaRPr/>
          </a:p>
        </p:txBody>
      </p:sp>
      <p:sp>
        <p:nvSpPr>
          <p:cNvPr id="128" name="Shape 128"/>
          <p:cNvSpPr txBox="1"/>
          <p:nvPr/>
        </p:nvSpPr>
        <p:spPr>
          <a:xfrm>
            <a:off x="10075653" y="642300"/>
            <a:ext cx="31831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graphicFrame>
        <p:nvGraphicFramePr>
          <p:cNvPr id="129" name="Shape 129"/>
          <p:cNvGraphicFramePr/>
          <p:nvPr>
            <p:extLst>
              <p:ext uri="{D42A27DB-BD31-4B8C-83A1-F6EECF244321}">
                <p14:modId xmlns:p14="http://schemas.microsoft.com/office/powerpoint/2010/main" val="3801788262"/>
              </p:ext>
            </p:extLst>
          </p:nvPr>
        </p:nvGraphicFramePr>
        <p:xfrm>
          <a:off x="292751" y="1060705"/>
          <a:ext cx="11606475" cy="5532119"/>
        </p:xfrm>
        <a:graphic>
          <a:graphicData uri="http://schemas.openxmlformats.org/drawingml/2006/table">
            <a:tbl>
              <a:tblPr firstRow="1" bandRow="1">
                <a:noFill/>
                <a:tableStyleId>{5828F659-7551-4B3E-85AF-012040AD8EDE}</a:tableStyleId>
              </a:tblPr>
              <a:tblGrid>
                <a:gridCol w="1732975"/>
                <a:gridCol w="1974700"/>
                <a:gridCol w="1974700"/>
                <a:gridCol w="1974700"/>
                <a:gridCol w="1974700"/>
                <a:gridCol w="1974700"/>
              </a:tblGrid>
              <a:tr h="447571">
                <a:tc>
                  <a:txBody>
                    <a:bodyPr/>
                    <a:lstStyle/>
                    <a:p>
                      <a:pPr marL="0" marR="0" lvl="0" indent="0" algn="l" rtl="0">
                        <a:spcBef>
                          <a:spcPts val="0"/>
                        </a:spcBef>
                        <a:spcAft>
                          <a:spcPts val="0"/>
                        </a:spcAft>
                        <a:buNone/>
                      </a:pPr>
                      <a:endParaRPr sz="1000" b="1" dirty="0">
                        <a:solidFill>
                          <a:schemeClr val="dk1"/>
                        </a:solidFill>
                        <a:latin typeface="Open Sans"/>
                        <a:ea typeface="Open Sans"/>
                        <a:cs typeface="Open Sans"/>
                        <a:sym typeface="Open Sans"/>
                      </a:endParaRPr>
                    </a:p>
                  </a:txBody>
                  <a:tcPr marL="91450" marR="91450" marT="45725" marB="45725">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cap="none">
                          <a:solidFill>
                            <a:schemeClr val="dk1"/>
                          </a:solidFill>
                          <a:latin typeface="Open Sans"/>
                          <a:ea typeface="Open Sans"/>
                          <a:cs typeface="Open Sans"/>
                          <a:sym typeface="Open Sans"/>
                        </a:rPr>
                        <a:t>Grandstream GXP2160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Yealink T46 S</a:t>
                      </a:r>
                      <a:endParaRPr sz="1200" b="1">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Cisco 8851</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Polycom VVX 450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Htek UC860P</a:t>
                      </a:r>
                      <a:endParaRPr/>
                    </a:p>
                  </a:txBody>
                  <a:tcPr marL="91450" marR="91450" marT="45725" marB="45725" anchor="ctr">
                    <a:noFill/>
                  </a:tcPr>
                </a:tc>
              </a:tr>
              <a:tr h="330889">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Lines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6 Lines, 6 SIP Accounts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 Lines, 16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 Lines, 10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Lines, 12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Lines, 4 SIP Accounts</a:t>
                      </a:r>
                      <a:endParaRPr sz="1000">
                        <a:latin typeface="Open Sans"/>
                        <a:ea typeface="Open Sans"/>
                        <a:cs typeface="Open Sans"/>
                        <a:sym typeface="Open Sans"/>
                      </a:endParaRPr>
                    </a:p>
                  </a:txBody>
                  <a:tcPr marL="91450" marR="91450" marT="45725" marB="45725" anchor="ctr">
                    <a:noFill/>
                  </a:tcPr>
                </a:tc>
              </a:tr>
              <a:tr h="33001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Conferencing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5-Way</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3-Way</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5-way</a:t>
                      </a:r>
                      <a:endParaRPr sz="1000">
                        <a:latin typeface="Open Sans"/>
                        <a:ea typeface="Open Sans"/>
                        <a:cs typeface="Open Sans"/>
                        <a:sym typeface="Open Sans"/>
                      </a:endParaRPr>
                    </a:p>
                  </a:txBody>
                  <a:tcPr marL="91450" marR="91450" marT="45725" marB="45725" anchor="ctr">
                    <a:noFill/>
                  </a:tcPr>
                </a:tc>
              </a:tr>
              <a:tr h="27437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Phonebook Size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2000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N/A</a:t>
                      </a:r>
                      <a:endParaRPr sz="1000">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solidFill>
                            <a:srgbClr val="000000"/>
                          </a:solidFill>
                          <a:latin typeface="Open Sans"/>
                          <a:ea typeface="Open Sans"/>
                          <a:cs typeface="Open Sans"/>
                          <a:sym typeface="Open Sans"/>
                        </a:rPr>
                        <a:t>100KB</a:t>
                      </a:r>
                      <a:endParaRPr sz="1000">
                        <a:solidFill>
                          <a:srgbClr val="000000"/>
                        </a:solidFill>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r>
              <a:tr h="356543">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Soft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r>
              <a:tr h="31194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Display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480 x 272</a:t>
                      </a:r>
                      <a:br>
                        <a:rPr lang="en-US" sz="850">
                          <a:solidFill>
                            <a:srgbClr val="000000"/>
                          </a:solidFill>
                          <a:latin typeface="Open Sans"/>
                          <a:ea typeface="Open Sans"/>
                          <a:cs typeface="Open Sans"/>
                          <a:sym typeface="Open Sans"/>
                        </a:rPr>
                      </a:br>
                      <a:r>
                        <a:rPr lang="en-US" sz="850">
                          <a:solidFill>
                            <a:srgbClr val="000000"/>
                          </a:solidFill>
                          <a:latin typeface="Open Sans"/>
                          <a:ea typeface="Open Sans"/>
                          <a:cs typeface="Open Sans"/>
                          <a:sym typeface="Open Sans"/>
                        </a:rPr>
                        <a:t>Color LCD</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480 x 272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800x480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480x272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 x 320 Color LCD</a:t>
                      </a:r>
                      <a:endParaRPr sz="1000">
                        <a:latin typeface="Open Sans"/>
                        <a:ea typeface="Open Sans"/>
                        <a:cs typeface="Open Sans"/>
                        <a:sym typeface="Open Sans"/>
                      </a:endParaRPr>
                    </a:p>
                  </a:txBody>
                  <a:tcPr marL="91450" marR="91450" marT="45725" marB="45725" anchor="ctr">
                    <a:noFill/>
                  </a:tcPr>
                </a:tc>
              </a:tr>
              <a:tr h="287147">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6 + 24 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27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+ 10 BLF Keys</a:t>
                      </a:r>
                      <a:endParaRPr sz="1000">
                        <a:latin typeface="Open Sans"/>
                        <a:ea typeface="Open Sans"/>
                        <a:cs typeface="Open Sans"/>
                        <a:sym typeface="Open Sans"/>
                      </a:endParaRPr>
                    </a:p>
                  </a:txBody>
                  <a:tcPr marL="91450" marR="91450" marT="45725" marB="45725" anchor="ctr">
                    <a:noFill/>
                  </a:tcPr>
                </a:tc>
              </a:tr>
              <a:tr h="29119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HD Audio</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Yes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32310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Bluetooth</a:t>
                      </a:r>
                      <a:endParaRPr sz="12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200">
                          <a:latin typeface="Calibri"/>
                          <a:ea typeface="Calibri"/>
                          <a:cs typeface="Calibri"/>
                          <a:sym typeface="Calibri"/>
                        </a:rPr>
                        <a:t>Yes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 Dongle</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r>
              <a:tr h="286380">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Auxiliary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PoE, RJ9, EHS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a:t>
                      </a:r>
                      <a:endParaRPr sz="1000">
                        <a:latin typeface="Open Sans"/>
                        <a:ea typeface="Open Sans"/>
                        <a:cs typeface="Open Sans"/>
                        <a:sym typeface="Open Sans"/>
                      </a:endParaRPr>
                    </a:p>
                  </a:txBody>
                  <a:tcPr marL="91450" marR="91450" marT="45725" marB="45725" anchor="ctr">
                    <a:noFill/>
                  </a:tcPr>
                </a:tc>
              </a:tr>
              <a:tr h="31060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POE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Yes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46986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Network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10/100/100 Network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 Network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10/100/100 Network Ports</a:t>
                      </a:r>
                      <a:endParaRPr sz="1000">
                        <a:latin typeface="Open Sans"/>
                        <a:ea typeface="Open Sans"/>
                        <a:cs typeface="Open Sans"/>
                        <a:sym typeface="Open Sans"/>
                      </a:endParaRPr>
                    </a:p>
                  </a:txBody>
                  <a:tcPr marL="91450" marR="91450" marT="45725" marB="45725" anchor="ctr">
                    <a:noFill/>
                  </a:tcPr>
                </a:tc>
              </a:tr>
              <a:tr h="617333">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Voice Codecs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G.729A/B, G.711u/a-law, G.726, G.722, G.723, iLBC, OPUS, DTMF</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G.722, </a:t>
                      </a:r>
                      <a:r>
                        <a:rPr lang="en-US" sz="1000">
                          <a:solidFill>
                            <a:srgbClr val="000000"/>
                          </a:solidFill>
                          <a:latin typeface="Open Sans"/>
                          <a:ea typeface="Open Sans"/>
                          <a:cs typeface="Open Sans"/>
                          <a:sym typeface="Open Sans"/>
                        </a:rPr>
                        <a:t>G.711u/a-law</a:t>
                      </a:r>
                      <a:r>
                        <a:rPr lang="en-US" sz="1000">
                          <a:latin typeface="Open Sans"/>
                          <a:ea typeface="Open Sans"/>
                          <a:cs typeface="Open Sans"/>
                          <a:sym typeface="Open Sans"/>
                        </a:rPr>
                        <a:t>, G.729AB, G.726,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G.711 a/u, G.722, G.729a, iLBC,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 u/a-law, G.729AB, G.722, G.722.1, iLBC,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G.722, G.711 a/u, G.723.1, G.726, G.729A/B, iLBC DTMF</a:t>
                      </a:r>
                      <a:endParaRPr sz="1000">
                        <a:latin typeface="Open Sans"/>
                        <a:ea typeface="Open Sans"/>
                        <a:cs typeface="Open Sans"/>
                        <a:sym typeface="Open Sans"/>
                      </a:endParaRPr>
                    </a:p>
                  </a:txBody>
                  <a:tcPr marL="91450" marR="91450" marT="45725" marB="45725" anchor="ctr">
                    <a:noFill/>
                  </a:tcPr>
                </a:tc>
              </a:tr>
              <a:tr h="44757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Security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dirty="0">
                          <a:solidFill>
                            <a:srgbClr val="000000"/>
                          </a:solidFill>
                          <a:latin typeface="Open Sans"/>
                          <a:ea typeface="Open Sans"/>
                          <a:cs typeface="Open Sans"/>
                          <a:sym typeface="Open Sans"/>
                        </a:rPr>
                        <a:t>SIP/TLS, SRTP, AES-256, 802.1x</a:t>
                      </a:r>
                      <a:endParaRPr sz="1000" dirty="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ZRTP, AES-256, 802.1X</a:t>
                      </a:r>
                      <a:endParaRPr sz="1000">
                        <a:latin typeface="Open Sans"/>
                        <a:ea typeface="Open Sans"/>
                        <a:cs typeface="Open Sans"/>
                        <a:sym typeface="Open Sans"/>
                      </a:endParaRPr>
                    </a:p>
                  </a:txBody>
                  <a:tcPr marL="91450" marR="91450" marT="45725" marB="45725" anchor="ctr">
                    <a:noFill/>
                  </a:tcPr>
                </a:tc>
              </a:tr>
              <a:tr h="44757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Provisioning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HTTP, HTTPS, FTP, TFTP, TR-069, XML</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Calibri"/>
                        <a:buNone/>
                      </a:pPr>
                      <a:r>
                        <a:rPr lang="en-US" sz="1000" dirty="0" smtClean="0">
                          <a:latin typeface="Open Sans"/>
                          <a:ea typeface="Open Sans"/>
                          <a:cs typeface="Open Sans"/>
                          <a:sym typeface="Open Sans"/>
                        </a:rPr>
                        <a:t>TFTP,HTTP,HTTPS</a:t>
                      </a:r>
                      <a:endParaRPr sz="1000" dirty="0">
                        <a:latin typeface="Open Sans"/>
                        <a:ea typeface="Open Sans"/>
                        <a:cs typeface="Open Sans"/>
                        <a:sym typeface="Open Sans"/>
                      </a:endParaRPr>
                    </a:p>
                    <a:p>
                      <a:pPr marL="0" marR="0" lvl="0" indent="0" algn="ctr" rtl="0">
                        <a:lnSpc>
                          <a:spcPct val="100000"/>
                        </a:lnSpc>
                        <a:spcBef>
                          <a:spcPts val="0"/>
                        </a:spcBef>
                        <a:spcAft>
                          <a:spcPts val="0"/>
                        </a:spcAft>
                        <a:buClr>
                          <a:schemeClr val="dk1"/>
                        </a:buClr>
                        <a:buSzPts val="1000"/>
                        <a:buFont typeface="Calibri"/>
                        <a:buNone/>
                      </a:pPr>
                      <a:endParaRPr sz="1000" dirty="0">
                        <a:solidFill>
                          <a:srgbClr val="FFFF00"/>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a:ea typeface="Open Sans"/>
                          <a:cs typeface="Open Sans"/>
                          <a:sym typeface="Open Sans"/>
                        </a:rPr>
                        <a:t>HTTP, HTTPS, FTP, TFTP, TR-069, XML</a:t>
                      </a:r>
                      <a:endParaRPr sz="1000" dirty="0">
                        <a:latin typeface="Open Sans"/>
                        <a:ea typeface="Open Sans"/>
                        <a:cs typeface="Open Sans"/>
                        <a:sym typeface="Open Sans"/>
                      </a:endParaRPr>
                    </a:p>
                  </a:txBody>
                  <a:tcPr marL="91450" marR="91450" marT="45725" marB="45725" anchor="c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p:nvPr/>
        </p:nvSpPr>
        <p:spPr>
          <a:xfrm>
            <a:off x="0" y="0"/>
            <a:ext cx="12192000" cy="888521"/>
          </a:xfrm>
          <a:prstGeom prst="rect">
            <a:avLst/>
          </a:prstGeom>
          <a:solidFill>
            <a:srgbClr val="FF530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a:solidFill>
                  <a:schemeClr val="lt1"/>
                </a:solidFill>
                <a:latin typeface="Open Sans"/>
                <a:ea typeface="Open Sans"/>
                <a:cs typeface="Open Sans"/>
                <a:sym typeface="Open Sans"/>
              </a:rPr>
              <a:t>GXP2100 Series High-End IP Phone Battle Card</a:t>
            </a:r>
            <a:endParaRPr/>
          </a:p>
        </p:txBody>
      </p:sp>
      <p:sp>
        <p:nvSpPr>
          <p:cNvPr id="135" name="Shape 135"/>
          <p:cNvSpPr txBox="1"/>
          <p:nvPr/>
        </p:nvSpPr>
        <p:spPr>
          <a:xfrm>
            <a:off x="10075653" y="642300"/>
            <a:ext cx="3183147"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00">
                <a:solidFill>
                  <a:schemeClr val="lt1"/>
                </a:solidFill>
                <a:latin typeface="Open Sans"/>
                <a:ea typeface="Open Sans"/>
                <a:cs typeface="Open Sans"/>
                <a:sym typeface="Open Sans"/>
              </a:rPr>
              <a:t>© 2018 Grandstream Networks</a:t>
            </a:r>
            <a:endParaRPr/>
          </a:p>
        </p:txBody>
      </p:sp>
      <p:graphicFrame>
        <p:nvGraphicFramePr>
          <p:cNvPr id="136" name="Shape 136"/>
          <p:cNvGraphicFramePr/>
          <p:nvPr>
            <p:extLst>
              <p:ext uri="{D42A27DB-BD31-4B8C-83A1-F6EECF244321}">
                <p14:modId xmlns:p14="http://schemas.microsoft.com/office/powerpoint/2010/main" val="1211997922"/>
              </p:ext>
            </p:extLst>
          </p:nvPr>
        </p:nvGraphicFramePr>
        <p:xfrm>
          <a:off x="320041" y="1076572"/>
          <a:ext cx="11539727" cy="5534539"/>
        </p:xfrm>
        <a:graphic>
          <a:graphicData uri="http://schemas.openxmlformats.org/drawingml/2006/table">
            <a:tbl>
              <a:tblPr firstRow="1" bandRow="1">
                <a:noFill/>
                <a:tableStyleId>{5828F659-7551-4B3E-85AF-012040AD8EDE}</a:tableStyleId>
              </a:tblPr>
              <a:tblGrid>
                <a:gridCol w="1723007"/>
                <a:gridCol w="1963344"/>
                <a:gridCol w="1963344"/>
                <a:gridCol w="1963344"/>
                <a:gridCol w="1963344"/>
                <a:gridCol w="1963344"/>
              </a:tblGrid>
              <a:tr h="451925">
                <a:tc>
                  <a:txBody>
                    <a:bodyPr/>
                    <a:lstStyle/>
                    <a:p>
                      <a:pPr marL="0" marR="0" lvl="0" indent="0" algn="l" rtl="0">
                        <a:spcBef>
                          <a:spcPts val="0"/>
                        </a:spcBef>
                        <a:spcAft>
                          <a:spcPts val="0"/>
                        </a:spcAft>
                        <a:buNone/>
                      </a:pPr>
                      <a:endParaRPr sz="1000" b="1" dirty="0">
                        <a:solidFill>
                          <a:schemeClr val="dk1"/>
                        </a:solidFill>
                        <a:latin typeface="Open Sans"/>
                        <a:ea typeface="Open Sans"/>
                        <a:cs typeface="Open Sans"/>
                        <a:sym typeface="Open Sans"/>
                      </a:endParaRPr>
                    </a:p>
                  </a:txBody>
                  <a:tcPr marL="91450" marR="91450" marT="45725" marB="45725">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cap="none">
                          <a:solidFill>
                            <a:schemeClr val="dk1"/>
                          </a:solidFill>
                          <a:latin typeface="Open Sans"/>
                          <a:ea typeface="Open Sans"/>
                          <a:cs typeface="Open Sans"/>
                          <a:sym typeface="Open Sans"/>
                        </a:rPr>
                        <a:t>Grandstream GXP2170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Yealink T48 S</a:t>
                      </a:r>
                      <a:endParaRPr sz="1200" b="1">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Cisco 8861</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Fanvil X6</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200"/>
                        <a:buFont typeface="Open Sans"/>
                        <a:buNone/>
                      </a:pPr>
                      <a:r>
                        <a:rPr lang="en-US" sz="1200" b="1">
                          <a:solidFill>
                            <a:schemeClr val="dk1"/>
                          </a:solidFill>
                          <a:latin typeface="Open Sans"/>
                          <a:ea typeface="Open Sans"/>
                          <a:cs typeface="Open Sans"/>
                          <a:sym typeface="Open Sans"/>
                        </a:rPr>
                        <a:t>Polycom VVX 450</a:t>
                      </a:r>
                      <a:endParaRPr sz="1200" b="1">
                        <a:solidFill>
                          <a:schemeClr val="dk1"/>
                        </a:solidFill>
                        <a:latin typeface="Open Sans"/>
                        <a:ea typeface="Open Sans"/>
                        <a:cs typeface="Open Sans"/>
                        <a:sym typeface="Open Sans"/>
                      </a:endParaRPr>
                    </a:p>
                  </a:txBody>
                  <a:tcPr marL="91450" marR="91450" marT="45725" marB="45725" anchor="ctr">
                    <a:noFill/>
                  </a:tcPr>
                </a:tc>
              </a:tr>
              <a:tr h="334108">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Lines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12 Lines, 6 SIP Accounts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16 Lines, 16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 Lines, 10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6 Lines, 6 SIP Accounts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Lines, 12 SIP Accounts</a:t>
                      </a:r>
                      <a:endParaRPr sz="1000">
                        <a:latin typeface="Open Sans"/>
                        <a:ea typeface="Open Sans"/>
                        <a:cs typeface="Open Sans"/>
                        <a:sym typeface="Open Sans"/>
                      </a:endParaRPr>
                    </a:p>
                  </a:txBody>
                  <a:tcPr marL="91450" marR="91450" marT="45725" marB="45725" anchor="ctr">
                    <a:noFill/>
                  </a:tcPr>
                </a:tc>
              </a:tr>
              <a:tr h="372424">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Conferencing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5-Way</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3-Way</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3-Way</a:t>
                      </a:r>
                      <a:endParaRPr sz="1000">
                        <a:latin typeface="Open Sans"/>
                        <a:ea typeface="Open Sans"/>
                        <a:cs typeface="Open Sans"/>
                        <a:sym typeface="Open Sans"/>
                      </a:endParaRPr>
                    </a:p>
                  </a:txBody>
                  <a:tcPr marL="91450" marR="91450" marT="45725" marB="45725" anchor="ctr">
                    <a:noFill/>
                  </a:tcPr>
                </a:tc>
              </a:tr>
              <a:tr h="27704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Phonebook Size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2000</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N/A</a:t>
                      </a:r>
                      <a:endParaRPr sz="1000">
                        <a:solidFill>
                          <a:schemeClr val="dk1"/>
                        </a:solidFill>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1000</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100KB</a:t>
                      </a:r>
                      <a:endParaRPr sz="1000">
                        <a:latin typeface="Open Sans"/>
                        <a:ea typeface="Open Sans"/>
                        <a:cs typeface="Open Sans"/>
                        <a:sym typeface="Open Sans"/>
                      </a:endParaRPr>
                    </a:p>
                  </a:txBody>
                  <a:tcPr marL="91450" marR="91450" marT="45725" marB="45725" anchor="ctr">
                    <a:noFill/>
                  </a:tcPr>
                </a:tc>
              </a:tr>
              <a:tr h="27704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Soft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 XML Programmable Keys</a:t>
                      </a:r>
                      <a:endParaRPr sz="1000">
                        <a:latin typeface="Open Sans"/>
                        <a:ea typeface="Open Sans"/>
                        <a:cs typeface="Open Sans"/>
                        <a:sym typeface="Open Sans"/>
                      </a:endParaRPr>
                    </a:p>
                  </a:txBody>
                  <a:tcPr marL="91450" marR="91450" marT="45725" marB="45725" anchor="ctr">
                    <a:noFill/>
                  </a:tcPr>
                </a:tc>
              </a:tr>
              <a:tr h="298604">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Display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480 x 272 TFT Color LCD</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480 x 272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800x480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480x320 Color LCD</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480x272 Color LCD</a:t>
                      </a:r>
                      <a:endParaRPr sz="1000">
                        <a:latin typeface="Open Sans"/>
                        <a:ea typeface="Open Sans"/>
                        <a:cs typeface="Open Sans"/>
                        <a:sym typeface="Open Sans"/>
                      </a:endParaRPr>
                    </a:p>
                  </a:txBody>
                  <a:tcPr marL="91450" marR="91450" marT="45725" marB="45725" anchor="ctr">
                    <a:noFill/>
                  </a:tcPr>
                </a:tc>
              </a:tr>
              <a:tr h="284232">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48 Virtual BLF Keys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29 Virtual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10 BLF Keys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dirty="0">
                          <a:latin typeface="Open Sans"/>
                          <a:ea typeface="Open Sans"/>
                          <a:cs typeface="Open Sans"/>
                          <a:sym typeface="Open Sans"/>
                        </a:rPr>
                        <a:t>60 Virtual BLF Keys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12 BLF</a:t>
                      </a:r>
                      <a:endParaRPr sz="1000">
                        <a:latin typeface="Open Sans"/>
                        <a:ea typeface="Open Sans"/>
                        <a:cs typeface="Open Sans"/>
                        <a:sym typeface="Open Sans"/>
                      </a:endParaRPr>
                    </a:p>
                  </a:txBody>
                  <a:tcPr marL="91450" marR="91450" marT="45725" marB="45725" anchor="ctr">
                    <a:noFill/>
                  </a:tcPr>
                </a:tc>
              </a:tr>
              <a:tr h="29403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HD Audio</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850">
                          <a:solidFill>
                            <a:srgbClr val="000000"/>
                          </a:solidFill>
                          <a:latin typeface="Open Sans"/>
                          <a:ea typeface="Open Sans"/>
                          <a:cs typeface="Open Sans"/>
                          <a:sym typeface="Open Sans"/>
                        </a:rPr>
                        <a:t>Yes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372424">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Bluetooth</a:t>
                      </a:r>
                      <a:endParaRPr sz="12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200">
                          <a:latin typeface="Calibri"/>
                          <a:ea typeface="Calibri"/>
                          <a:cs typeface="Calibri"/>
                          <a:sym typeface="Calibri"/>
                        </a:rPr>
                        <a:t>Yes</a:t>
                      </a:r>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 Dongle</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No</a:t>
                      </a:r>
                      <a:endParaRPr sz="1000">
                        <a:latin typeface="Open Sans"/>
                        <a:ea typeface="Open Sans"/>
                        <a:cs typeface="Open Sans"/>
                        <a:sym typeface="Open Sans"/>
                      </a:endParaRPr>
                    </a:p>
                  </a:txBody>
                  <a:tcPr marL="91450" marR="91450" marT="45725" marB="45725" anchor="ctr">
                    <a:noFill/>
                  </a:tcPr>
                </a:tc>
              </a:tr>
              <a:tr h="294031">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Auxiliary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PoE, RJ9, EHS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USB</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err="1">
                          <a:latin typeface="Open Sans"/>
                          <a:ea typeface="Open Sans"/>
                          <a:cs typeface="Open Sans"/>
                          <a:sym typeface="Open Sans"/>
                        </a:rPr>
                        <a:t>PoE</a:t>
                      </a:r>
                      <a:r>
                        <a:rPr lang="en-US" sz="1000" dirty="0">
                          <a:latin typeface="Open Sans"/>
                          <a:ea typeface="Open Sans"/>
                          <a:cs typeface="Open Sans"/>
                          <a:sym typeface="Open Sans"/>
                        </a:rPr>
                        <a:t>, Rj9, EHS</a:t>
                      </a:r>
                      <a:endParaRPr sz="1000" dirty="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PoE, Rj9, EHS, USB</a:t>
                      </a:r>
                      <a:endParaRPr sz="1000">
                        <a:latin typeface="Open Sans"/>
                        <a:ea typeface="Open Sans"/>
                        <a:cs typeface="Open Sans"/>
                        <a:sym typeface="Open Sans"/>
                      </a:endParaRPr>
                    </a:p>
                  </a:txBody>
                  <a:tcPr marL="91450" marR="91450" marT="45725" marB="45725" anchor="ctr">
                    <a:noFill/>
                  </a:tcPr>
                </a:tc>
              </a:tr>
              <a:tr h="277046">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POE</a:t>
                      </a:r>
                      <a:endParaRPr sz="1100">
                        <a:latin typeface="Calibri"/>
                        <a:ea typeface="Calibri"/>
                        <a:cs typeface="Calibri"/>
                        <a:sym typeface="Calibri"/>
                      </a:endParaRPr>
                    </a:p>
                  </a:txBody>
                  <a:tcPr marL="68575" marR="68575" marT="0" marB="0"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Yes</a:t>
                      </a:r>
                      <a:endParaRPr sz="1000">
                        <a:latin typeface="Open Sans"/>
                        <a:ea typeface="Open Sans"/>
                        <a:cs typeface="Open Sans"/>
                        <a:sym typeface="Open Sans"/>
                      </a:endParaRPr>
                    </a:p>
                  </a:txBody>
                  <a:tcPr marL="91450" marR="91450" marT="45725" marB="45725" anchor="ctr">
                    <a:noFill/>
                  </a:tcPr>
                </a:tc>
              </a:tr>
              <a:tr h="474433">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Network Ports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7000"/>
                        </a:lnSpc>
                        <a:spcBef>
                          <a:spcPts val="0"/>
                        </a:spcBef>
                        <a:spcAft>
                          <a:spcPts val="0"/>
                        </a:spcAft>
                        <a:buNone/>
                      </a:pPr>
                      <a:r>
                        <a:rPr lang="en-US" sz="1000">
                          <a:solidFill>
                            <a:srgbClr val="000000"/>
                          </a:solidFill>
                          <a:latin typeface="Open Sans"/>
                          <a:ea typeface="Open Sans"/>
                          <a:cs typeface="Open Sans"/>
                          <a:sym typeface="Open Sans"/>
                        </a:rPr>
                        <a:t>Two 10/100/1000 Gigabit Ports</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10/100/100 Network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Two 10/100/1000 Gigabit Ports</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Two 10/100 Network Ports</a:t>
                      </a:r>
                      <a:endParaRPr sz="1000">
                        <a:latin typeface="Open Sans"/>
                        <a:ea typeface="Open Sans"/>
                        <a:cs typeface="Open Sans"/>
                        <a:sym typeface="Open Sans"/>
                      </a:endParaRPr>
                    </a:p>
                  </a:txBody>
                  <a:tcPr marL="91450" marR="91450" marT="45725" marB="45725" anchor="ctr">
                    <a:noFill/>
                  </a:tcPr>
                </a:tc>
              </a:tr>
              <a:tr h="623339">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Voice Codecs</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G.729A/B, G.711u/a-law, G.726, G.722, G.723, iLBC, OPUS, DTMF</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G.722, </a:t>
                      </a:r>
                      <a:r>
                        <a:rPr lang="en-US" sz="1000">
                          <a:solidFill>
                            <a:srgbClr val="000000"/>
                          </a:solidFill>
                          <a:latin typeface="Open Sans"/>
                          <a:ea typeface="Open Sans"/>
                          <a:cs typeface="Open Sans"/>
                          <a:sym typeface="Open Sans"/>
                        </a:rPr>
                        <a:t>G.711u/a-law</a:t>
                      </a:r>
                      <a:r>
                        <a:rPr lang="en-US" sz="1000">
                          <a:latin typeface="Open Sans"/>
                          <a:ea typeface="Open Sans"/>
                          <a:cs typeface="Open Sans"/>
                          <a:sym typeface="Open Sans"/>
                        </a:rPr>
                        <a:t>, G.729AB, G.726,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G.711 a/u, G.722, G.729a, iLBC, DTMF</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G.711u/a-law, G.723.1, G.726, G.729AB, G.722, iLBC</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G.711 u/a-law, G.729AB, G.722, G.722.1, iLBC, DTMF</a:t>
                      </a:r>
                      <a:endParaRPr sz="1000">
                        <a:latin typeface="Open Sans"/>
                        <a:ea typeface="Open Sans"/>
                        <a:cs typeface="Open Sans"/>
                        <a:sym typeface="Open Sans"/>
                      </a:endParaRPr>
                    </a:p>
                  </a:txBody>
                  <a:tcPr marL="91450" marR="91450" marT="45725" marB="45725" anchor="ctr">
                    <a:noFill/>
                  </a:tcPr>
                </a:tc>
              </a:tr>
              <a:tr h="45192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Security</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SIP/TLS, SRTP, AES-256, 802.1x</a:t>
                      </a:r>
                      <a:endParaRPr sz="10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SIP/TLS, SRTP, AES-256, 802.1x</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a:latin typeface="Open Sans"/>
                          <a:ea typeface="Open Sans"/>
                          <a:cs typeface="Open Sans"/>
                          <a:sym typeface="Open Sans"/>
                        </a:rPr>
                        <a:t>SIP/TLS, SRTP, AES-256, 802.1x</a:t>
                      </a:r>
                      <a:endParaRPr/>
                    </a:p>
                  </a:txBody>
                  <a:tcPr marL="91450" marR="91450" marT="45725" marB="45725" anchor="ctr">
                    <a:noFill/>
                  </a:tcPr>
                </a:tc>
              </a:tr>
              <a:tr h="451925">
                <a:tc>
                  <a:txBody>
                    <a:bodyPr/>
                    <a:lstStyle/>
                    <a:p>
                      <a:pPr marL="0" marR="0" lvl="0" indent="0" algn="l" rtl="0">
                        <a:lnSpc>
                          <a:spcPct val="107000"/>
                        </a:lnSpc>
                        <a:spcBef>
                          <a:spcPts val="0"/>
                        </a:spcBef>
                        <a:spcAft>
                          <a:spcPts val="0"/>
                        </a:spcAft>
                        <a:buNone/>
                      </a:pPr>
                      <a:r>
                        <a:rPr lang="en-US" sz="1200" b="1">
                          <a:latin typeface="Open Sans"/>
                          <a:ea typeface="Open Sans"/>
                          <a:cs typeface="Open Sans"/>
                          <a:sym typeface="Open Sans"/>
                        </a:rPr>
                        <a:t>Provisioning</a:t>
                      </a:r>
                      <a:endParaRPr sz="1100">
                        <a:latin typeface="Calibri"/>
                        <a:ea typeface="Calibri"/>
                        <a:cs typeface="Calibri"/>
                        <a:sym typeface="Calibri"/>
                      </a:endParaRPr>
                    </a:p>
                  </a:txBody>
                  <a:tcPr marL="68575" marR="68575" marT="0" marB="0" anchor="ctr">
                    <a:noFill/>
                  </a:tcPr>
                </a:tc>
                <a:tc>
                  <a:txBody>
                    <a:bodyPr/>
                    <a:lstStyle/>
                    <a:p>
                      <a:pPr marL="0" marR="0" lvl="0" indent="0" algn="ctr" rtl="0">
                        <a:lnSpc>
                          <a:spcPct val="100000"/>
                        </a:lnSpc>
                        <a:spcBef>
                          <a:spcPts val="0"/>
                        </a:spcBef>
                        <a:spcAft>
                          <a:spcPts val="0"/>
                        </a:spcAft>
                        <a:buClr>
                          <a:srgbClr val="000000"/>
                        </a:buClr>
                        <a:buSzPts val="1000"/>
                        <a:buFont typeface="Open Sans"/>
                        <a:buNone/>
                      </a:pPr>
                      <a:r>
                        <a:rPr lang="en-US" sz="1000">
                          <a:solidFill>
                            <a:srgbClr val="000000"/>
                          </a:solidFill>
                          <a:latin typeface="Open Sans"/>
                          <a:ea typeface="Open Sans"/>
                          <a:cs typeface="Open Sans"/>
                          <a:sym typeface="Open Sans"/>
                        </a:rPr>
                        <a:t>HTTP, HTTPS, FTP, TFTP, TR-069, XML</a:t>
                      </a:r>
                      <a:endParaRPr sz="1200">
                        <a:latin typeface="Calibri"/>
                        <a:ea typeface="Calibri"/>
                        <a:cs typeface="Calibri"/>
                        <a:sym typeface="Calibri"/>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lvl="0" indent="0" algn="ctr" rtl="0">
                        <a:spcBef>
                          <a:spcPts val="0"/>
                        </a:spcBef>
                        <a:spcAft>
                          <a:spcPts val="0"/>
                        </a:spcAft>
                        <a:buClr>
                          <a:schemeClr val="dk1"/>
                        </a:buClr>
                        <a:buSzPts val="1000"/>
                        <a:buFont typeface="Calibri"/>
                        <a:buNone/>
                      </a:pPr>
                      <a:r>
                        <a:rPr lang="en-US" sz="1000">
                          <a:latin typeface="Open Sans"/>
                          <a:ea typeface="Open Sans"/>
                          <a:cs typeface="Open Sans"/>
                          <a:sym typeface="Open Sans"/>
                        </a:rPr>
                        <a:t>TFTP,HTTP,HTTPS</a:t>
                      </a:r>
                      <a:endParaRPr sz="1000">
                        <a:latin typeface="Open Sans"/>
                        <a:ea typeface="Open Sans"/>
                        <a:cs typeface="Open Sans"/>
                        <a:sym typeface="Open Sans"/>
                      </a:endParaRPr>
                    </a:p>
                    <a:p>
                      <a:pPr marL="0" marR="0" lvl="0" indent="0" algn="ctr" rtl="0">
                        <a:lnSpc>
                          <a:spcPct val="100000"/>
                        </a:lnSpc>
                        <a:spcBef>
                          <a:spcPts val="0"/>
                        </a:spcBef>
                        <a:spcAft>
                          <a:spcPts val="0"/>
                        </a:spcAft>
                        <a:buClr>
                          <a:schemeClr val="dk1"/>
                        </a:buClr>
                        <a:buSzPts val="1000"/>
                        <a:buFont typeface="Calibri"/>
                        <a:buNone/>
                      </a:pPr>
                      <a:endParaRPr sz="1000">
                        <a:solidFill>
                          <a:srgbClr val="FFFF00"/>
                        </a:solidFill>
                        <a:latin typeface="Open Sans"/>
                        <a:ea typeface="Open Sans"/>
                        <a:cs typeface="Open Sans"/>
                        <a:sym typeface="Open Sans"/>
                      </a:endParaRPr>
                    </a:p>
                  </a:txBody>
                  <a:tcPr marL="91450" marR="91450" marT="45725" marB="45725" anchor="ctr">
                    <a:noFill/>
                  </a:tcPr>
                </a:tc>
                <a:tc>
                  <a:txBody>
                    <a:bodyPr/>
                    <a:lstStyle/>
                    <a:p>
                      <a:pPr marL="0" marR="0" lvl="0" indent="0" algn="ctr" rtl="0">
                        <a:spcBef>
                          <a:spcPts val="0"/>
                        </a:spcBef>
                        <a:spcAft>
                          <a:spcPts val="0"/>
                        </a:spcAft>
                        <a:buNone/>
                      </a:pPr>
                      <a:r>
                        <a:rPr lang="en-US" sz="1000">
                          <a:latin typeface="Open Sans"/>
                          <a:ea typeface="Open Sans"/>
                          <a:cs typeface="Open Sans"/>
                          <a:sym typeface="Open Sans"/>
                        </a:rPr>
                        <a:t>HTTP, HTTPS, FTP, TFTP, TR-069, XML</a:t>
                      </a:r>
                      <a:endParaRPr sz="1000">
                        <a:latin typeface="Open Sans"/>
                        <a:ea typeface="Open Sans"/>
                        <a:cs typeface="Open Sans"/>
                        <a:sym typeface="Open Sans"/>
                      </a:endParaRPr>
                    </a:p>
                  </a:txBody>
                  <a:tcPr marL="91450" marR="91450" marT="45725" marB="45725" anchor="ctr">
                    <a:noFill/>
                  </a:tcPr>
                </a:tc>
                <a:tc>
                  <a:txBody>
                    <a:bodyPr/>
                    <a:lstStyle/>
                    <a:p>
                      <a:pPr marL="0" marR="0" lvl="0" indent="0" algn="ctr" rtl="0">
                        <a:lnSpc>
                          <a:spcPct val="100000"/>
                        </a:lnSpc>
                        <a:spcBef>
                          <a:spcPts val="0"/>
                        </a:spcBef>
                        <a:spcAft>
                          <a:spcPts val="0"/>
                        </a:spcAft>
                        <a:buClr>
                          <a:schemeClr val="dk1"/>
                        </a:buClr>
                        <a:buSzPts val="1000"/>
                        <a:buFont typeface="Open Sans"/>
                        <a:buNone/>
                      </a:pPr>
                      <a:r>
                        <a:rPr lang="en-US" sz="1000" dirty="0">
                          <a:latin typeface="Open Sans"/>
                          <a:ea typeface="Open Sans"/>
                          <a:cs typeface="Open Sans"/>
                          <a:sym typeface="Open Sans"/>
                        </a:rPr>
                        <a:t>HTTP, HTTPS, FTP, TFTP, TR-069, XML</a:t>
                      </a:r>
                      <a:endParaRPr sz="1000" dirty="0">
                        <a:latin typeface="Open Sans"/>
                        <a:ea typeface="Open Sans"/>
                        <a:cs typeface="Open Sans"/>
                        <a:sym typeface="Open Sans"/>
                      </a:endParaRPr>
                    </a:p>
                  </a:txBody>
                  <a:tcPr marL="91450" marR="91450" marT="45725" marB="45725" anchor="ctr">
                    <a:no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2052</Words>
  <Application>Microsoft Office PowerPoint</Application>
  <PresentationFormat>Widescreen</PresentationFormat>
  <Paragraphs>528</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Arial</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Van Meter</dc:creator>
  <cp:lastModifiedBy>admin</cp:lastModifiedBy>
  <cp:revision>5</cp:revision>
  <dcterms:modified xsi:type="dcterms:W3CDTF">2018-06-29T19:20:13Z</dcterms:modified>
</cp:coreProperties>
</file>